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57" r:id="rId3"/>
    <p:sldId id="259" r:id="rId4"/>
    <p:sldId id="260" r:id="rId5"/>
    <p:sldId id="258" r:id="rId6"/>
    <p:sldId id="262" r:id="rId7"/>
    <p:sldId id="263" r:id="rId8"/>
    <p:sldId id="265" r:id="rId9"/>
    <p:sldId id="264" r:id="rId10"/>
    <p:sldId id="287" r:id="rId11"/>
    <p:sldId id="289" r:id="rId12"/>
    <p:sldId id="288" r:id="rId13"/>
    <p:sldId id="290" r:id="rId14"/>
    <p:sldId id="293" r:id="rId15"/>
    <p:sldId id="294" r:id="rId16"/>
    <p:sldId id="295" r:id="rId17"/>
    <p:sldId id="296" r:id="rId18"/>
    <p:sldId id="266" r:id="rId19"/>
    <p:sldId id="299" r:id="rId20"/>
    <p:sldId id="300" r:id="rId21"/>
    <p:sldId id="301" r:id="rId22"/>
    <p:sldId id="267" r:id="rId23"/>
    <p:sldId id="297" r:id="rId24"/>
    <p:sldId id="269" r:id="rId25"/>
    <p:sldId id="302" r:id="rId26"/>
    <p:sldId id="284" r:id="rId27"/>
    <p:sldId id="303" r:id="rId28"/>
    <p:sldId id="270" r:id="rId29"/>
    <p:sldId id="271" r:id="rId30"/>
    <p:sldId id="285" r:id="rId31"/>
    <p:sldId id="272" r:id="rId32"/>
    <p:sldId id="273" r:id="rId33"/>
    <p:sldId id="274" r:id="rId34"/>
    <p:sldId id="275" r:id="rId35"/>
    <p:sldId id="276" r:id="rId36"/>
    <p:sldId id="277" r:id="rId37"/>
    <p:sldId id="278" r:id="rId38"/>
    <p:sldId id="281" r:id="rId39"/>
    <p:sldId id="279" r:id="rId40"/>
    <p:sldId id="280" r:id="rId41"/>
    <p:sldId id="28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3" autoAdjust="0"/>
    <p:restoredTop sz="94660"/>
  </p:normalViewPr>
  <p:slideViewPr>
    <p:cSldViewPr>
      <p:cViewPr varScale="1">
        <p:scale>
          <a:sx n="69" d="100"/>
          <a:sy n="69" d="100"/>
        </p:scale>
        <p:origin x="-102"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4038B-3439-4CD0-90BA-8626E5D5E0CE}" type="datetimeFigureOut">
              <a:rPr lang="en-US" smtClean="0"/>
              <a:pPr/>
              <a:t>4/18/2010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609182-D545-4DAE-AA65-8454F6DAB4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D2520B0-2274-4377-8BE1-5394A3E06677}" type="datetimeFigureOut">
              <a:rPr lang="en-US" smtClean="0"/>
              <a:pPr/>
              <a:t>4/18/2010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71AFB43-058F-476F-9C26-6C7CD807A2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520B0-2274-4377-8BE1-5394A3E06677}"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520B0-2274-4377-8BE1-5394A3E06677}"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D2520B0-2274-4377-8BE1-5394A3E06677}" type="datetimeFigureOut">
              <a:rPr lang="en-US" smtClean="0"/>
              <a:pPr/>
              <a:t>4/18/2010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D2520B0-2274-4377-8BE1-5394A3E06677}" type="datetimeFigureOut">
              <a:rPr lang="en-US" smtClean="0"/>
              <a:pPr/>
              <a:t>4/18/2010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71AFB43-058F-476F-9C26-6C7CD807A299}"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D2520B0-2274-4377-8BE1-5394A3E06677}" type="datetimeFigureOut">
              <a:rPr lang="en-US" smtClean="0"/>
              <a:pPr/>
              <a:t>4/18/2010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71AFB43-058F-476F-9C26-6C7CD807A2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D2520B0-2274-4377-8BE1-5394A3E06677}" type="datetimeFigureOut">
              <a:rPr lang="en-US" smtClean="0"/>
              <a:pPr/>
              <a:t>4/18/2010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2520B0-2274-4377-8BE1-5394A3E06677}" type="datetimeFigureOut">
              <a:rPr lang="en-US" smtClean="0"/>
              <a:pPr/>
              <a:t>4/18/2010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D2520B0-2274-4377-8BE1-5394A3E06677}" type="datetimeFigureOut">
              <a:rPr lang="en-US" smtClean="0"/>
              <a:pPr/>
              <a:t>4/18/2010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71AFB43-058F-476F-9C26-6C7CD807A2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D2520B0-2274-4377-8BE1-5394A3E06677}" type="datetimeFigureOut">
              <a:rPr lang="en-US" smtClean="0"/>
              <a:pPr/>
              <a:t>4/18/2010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D2520B0-2274-4377-8BE1-5394A3E06677}" type="datetimeFigureOut">
              <a:rPr lang="en-US" smtClean="0"/>
              <a:pPr/>
              <a:t>4/18/2010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D2520B0-2274-4377-8BE1-5394A3E06677}" type="datetimeFigureOut">
              <a:rPr lang="en-US" smtClean="0"/>
              <a:pPr/>
              <a:t>4/18/2010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71AFB43-058F-476F-9C26-6C7CD807A29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activitytypes.wmwikis.ne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wordle.net/" TargetMode="External"/><Relationship Id="rId2" Type="http://schemas.openxmlformats.org/officeDocument/2006/relationships/hyperlink" Target="http://www.typewith.me/"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projects.coe.uga.edu/epltt/index.php?title=Image:Bloom_1.jp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visualblooms.wikispaces.com/"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hyperlink" Target="http://www.wallwisher.com/wall/AISIApri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tpck.org/tpck/index.php?title=Image:Tpack-contexts-smal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AISI</a:t>
            </a:r>
            <a:endParaRPr lang="en-US" dirty="0"/>
          </a:p>
        </p:txBody>
      </p:sp>
      <p:sp>
        <p:nvSpPr>
          <p:cNvPr id="3" name="Subtitle 2"/>
          <p:cNvSpPr>
            <a:spLocks noGrp="1"/>
          </p:cNvSpPr>
          <p:nvPr>
            <p:ph type="subTitle" idx="1"/>
          </p:nvPr>
        </p:nvSpPr>
        <p:spPr/>
        <p:txBody>
          <a:bodyPr/>
          <a:lstStyle/>
          <a:p>
            <a:r>
              <a:rPr lang="en-US" dirty="0" smtClean="0"/>
              <a:t>April </a:t>
            </a:r>
            <a:r>
              <a:rPr lang="en-US" dirty="0" smtClean="0"/>
              <a:t>20,2010</a:t>
            </a:r>
          </a:p>
          <a:p>
            <a:endParaRPr lang="en-US" dirty="0" smtClean="0"/>
          </a:p>
          <a:p>
            <a:r>
              <a:rPr lang="en-US" b="1" dirty="0" smtClean="0"/>
              <a:t>c</a:t>
            </a:r>
            <a:r>
              <a:rPr lang="en-US" b="1" dirty="0" smtClean="0"/>
              <a:t>esdaisi.wikispaces.com</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TPACK</a:t>
            </a:r>
            <a:endParaRPr lang="en-US" dirty="0"/>
          </a:p>
        </p:txBody>
      </p:sp>
      <p:sp>
        <p:nvSpPr>
          <p:cNvPr id="3" name="Content Placeholder 2"/>
          <p:cNvSpPr>
            <a:spLocks noGrp="1"/>
          </p:cNvSpPr>
          <p:nvPr>
            <p:ph idx="1"/>
          </p:nvPr>
        </p:nvSpPr>
        <p:spPr/>
        <p:txBody>
          <a:bodyPr/>
          <a:lstStyle/>
          <a:p>
            <a:r>
              <a:rPr lang="en-US" dirty="0" smtClean="0"/>
              <a:t>Choose a subject area:</a:t>
            </a:r>
          </a:p>
          <a:p>
            <a:pPr lvl="1"/>
            <a:r>
              <a:rPr lang="en-US" dirty="0" smtClean="0"/>
              <a:t>ELA</a:t>
            </a:r>
          </a:p>
          <a:p>
            <a:pPr lvl="1"/>
            <a:r>
              <a:rPr lang="en-US" dirty="0" smtClean="0"/>
              <a:t>Social Studies</a:t>
            </a:r>
          </a:p>
          <a:p>
            <a:pPr lvl="1"/>
            <a:r>
              <a:rPr lang="en-US" dirty="0" smtClean="0"/>
              <a:t>Mathematics</a:t>
            </a:r>
          </a:p>
          <a:p>
            <a:pPr lvl="1"/>
            <a:r>
              <a:rPr lang="en-US" dirty="0" smtClean="0"/>
              <a:t>Science</a:t>
            </a:r>
          </a:p>
          <a:p>
            <a:r>
              <a:rPr lang="en-US" dirty="0" smtClean="0"/>
              <a:t>Tables are labeled with subject area cards</a:t>
            </a:r>
          </a:p>
          <a:p>
            <a:pPr lvl="1"/>
            <a:r>
              <a:rPr lang="en-US" dirty="0" smtClean="0"/>
              <a:t>Sit at a table with your subject area</a:t>
            </a:r>
          </a:p>
          <a:p>
            <a:pPr lvl="1"/>
            <a:r>
              <a:rPr lang="en-US" dirty="0" smtClean="0"/>
              <a:t>Maximum 6 people/table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TPACK</a:t>
            </a:r>
            <a:endParaRPr lang="en-US" dirty="0"/>
          </a:p>
        </p:txBody>
      </p:sp>
      <p:sp>
        <p:nvSpPr>
          <p:cNvPr id="5" name="Content Placeholder 4"/>
          <p:cNvSpPr>
            <a:spLocks noGrp="1"/>
          </p:cNvSpPr>
          <p:nvPr>
            <p:ph idx="1"/>
          </p:nvPr>
        </p:nvSpPr>
        <p:spPr/>
        <p:txBody>
          <a:bodyPr/>
          <a:lstStyle/>
          <a:p>
            <a:r>
              <a:rPr lang="en-US" dirty="0" smtClean="0"/>
              <a:t>Each person at your table:</a:t>
            </a:r>
          </a:p>
          <a:p>
            <a:pPr lvl="1"/>
            <a:r>
              <a:rPr lang="en-US" dirty="0" smtClean="0"/>
              <a:t>Record an outcome from your program of studies on the recipe card provided</a:t>
            </a:r>
          </a:p>
          <a:p>
            <a:pPr lvl="1"/>
            <a:r>
              <a:rPr lang="en-US" dirty="0" smtClean="0"/>
              <a:t>Place these recipe cards in a pile of their own</a:t>
            </a:r>
          </a:p>
          <a:p>
            <a:pPr lvl="1"/>
            <a:endParaRPr lang="en-US" dirty="0"/>
          </a:p>
        </p:txBody>
      </p:sp>
      <p:pic>
        <p:nvPicPr>
          <p:cNvPr id="2051" name="Picture 3" descr="D:\Documents and Settings\lsteele\Local Settings\Temporary Internet Files\Content.IE5\8B5NYUXV\MCj04248020000[1].wmf"/>
          <p:cNvPicPr>
            <a:picLocks noChangeAspect="1" noChangeArrowheads="1"/>
          </p:cNvPicPr>
          <p:nvPr/>
        </p:nvPicPr>
        <p:blipFill>
          <a:blip r:embed="rId2" cstate="print"/>
          <a:srcRect/>
          <a:stretch>
            <a:fillRect/>
          </a:stretch>
        </p:blipFill>
        <p:spPr bwMode="auto">
          <a:xfrm>
            <a:off x="4572000" y="3810000"/>
            <a:ext cx="3368792" cy="26892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a:xfrm>
            <a:off x="611187" y="1954245"/>
            <a:ext cx="8229600" cy="4572000"/>
          </a:xfrm>
        </p:spPr>
        <p:txBody>
          <a:bodyPr/>
          <a:lstStyle/>
          <a:p>
            <a:pPr marL="578358" indent="-514350">
              <a:buFont typeface="+mj-lt"/>
              <a:buAutoNum type="arabicPeriod"/>
            </a:pPr>
            <a:r>
              <a:rPr lang="en-US" dirty="0" smtClean="0"/>
              <a:t>What </a:t>
            </a:r>
            <a:r>
              <a:rPr lang="en-US" dirty="0" smtClean="0"/>
              <a:t>can </a:t>
            </a:r>
            <a:r>
              <a:rPr lang="en-US" dirty="0" smtClean="0"/>
              <a:t>effective planning with technology look like?</a:t>
            </a:r>
          </a:p>
          <a:p>
            <a:pPr marL="578358" indent="-514350">
              <a:buFont typeface="+mj-lt"/>
              <a:buAutoNum type="arabicPeriod"/>
            </a:pPr>
            <a:r>
              <a:rPr lang="en-US" dirty="0" smtClean="0"/>
              <a:t>How do we support our </a:t>
            </a:r>
            <a:r>
              <a:rPr lang="en-US" dirty="0" smtClean="0"/>
              <a:t>teachers </a:t>
            </a:r>
            <a:r>
              <a:rPr lang="en-US" dirty="0" smtClean="0"/>
              <a:t>in their planning in this digital age?</a:t>
            </a:r>
          </a:p>
          <a:p>
            <a:pPr marL="578358" indent="-514350">
              <a:buFont typeface="+mj-lt"/>
              <a:buAutoNum type="arabicPeriod"/>
            </a:pPr>
            <a:r>
              <a:rPr lang="en-US" dirty="0" smtClean="0"/>
              <a:t>How might TPACK support our work?</a:t>
            </a:r>
          </a:p>
        </p:txBody>
      </p:sp>
      <p:sp>
        <p:nvSpPr>
          <p:cNvPr id="4" name="TextBox 3"/>
          <p:cNvSpPr txBox="1"/>
          <p:nvPr/>
        </p:nvSpPr>
        <p:spPr>
          <a:xfrm>
            <a:off x="2971800" y="4724400"/>
            <a:ext cx="5029200" cy="1323439"/>
          </a:xfrm>
          <a:prstGeom prst="rect">
            <a:avLst/>
          </a:prstGeom>
          <a:noFill/>
          <a:ln>
            <a:noFill/>
          </a:ln>
        </p:spPr>
        <p:txBody>
          <a:bodyPr wrap="square" rtlCol="0">
            <a:spAutoFit/>
          </a:bodyPr>
          <a:lstStyle/>
          <a:p>
            <a:r>
              <a:rPr lang="en-US" sz="8000" dirty="0" smtClean="0">
                <a:solidFill>
                  <a:schemeClr val="accent1"/>
                </a:solidFill>
              </a:rPr>
              <a:t>? ? ?</a:t>
            </a:r>
            <a:endParaRPr lang="en-US" sz="8000" dirty="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 Pedagogy</a:t>
            </a:r>
            <a:endParaRPr lang="en-US" dirty="0"/>
          </a:p>
        </p:txBody>
      </p:sp>
      <p:sp>
        <p:nvSpPr>
          <p:cNvPr id="3" name="Content Placeholder 2"/>
          <p:cNvSpPr>
            <a:spLocks noGrp="1"/>
          </p:cNvSpPr>
          <p:nvPr>
            <p:ph idx="1"/>
          </p:nvPr>
        </p:nvSpPr>
        <p:spPr/>
        <p:txBody>
          <a:bodyPr/>
          <a:lstStyle/>
          <a:p>
            <a:r>
              <a:rPr lang="en-US" dirty="0" smtClean="0"/>
              <a:t>Using only your outcome and pedagogy cards:</a:t>
            </a:r>
          </a:p>
          <a:p>
            <a:pPr lvl="1"/>
            <a:r>
              <a:rPr lang="en-US" dirty="0" smtClean="0"/>
              <a:t>Select the </a:t>
            </a:r>
            <a:r>
              <a:rPr lang="en-US" dirty="0" smtClean="0"/>
              <a:t>TOP/FIRST </a:t>
            </a:r>
            <a:r>
              <a:rPr lang="en-US" dirty="0" smtClean="0"/>
              <a:t>card from the outcome pile and the </a:t>
            </a:r>
            <a:r>
              <a:rPr lang="en-US" dirty="0" smtClean="0"/>
              <a:t>TOP/FIRST </a:t>
            </a:r>
            <a:r>
              <a:rPr lang="en-US" dirty="0" smtClean="0"/>
              <a:t>card from the pedagogy pile</a:t>
            </a:r>
          </a:p>
          <a:p>
            <a:pPr lvl="1"/>
            <a:r>
              <a:rPr lang="en-US" dirty="0" smtClean="0"/>
              <a:t>Do they work together?  Why or why not?</a:t>
            </a:r>
          </a:p>
          <a:p>
            <a:pPr lvl="1"/>
            <a:r>
              <a:rPr lang="en-US" b="1" dirty="0" smtClean="0">
                <a:solidFill>
                  <a:srgbClr val="FFFF00"/>
                </a:solidFill>
              </a:rPr>
              <a:t>Repeat</a:t>
            </a:r>
            <a:r>
              <a:rPr lang="en-US" dirty="0" smtClean="0"/>
              <a:t> </a:t>
            </a:r>
            <a:r>
              <a:rPr lang="en-US" b="1" dirty="0" smtClean="0">
                <a:solidFill>
                  <a:srgbClr val="FFFF00"/>
                </a:solidFill>
              </a:rPr>
              <a:t>until you have gone through the decks.</a:t>
            </a:r>
            <a:endParaRPr lang="en-US" b="1" dirty="0">
              <a:solidFill>
                <a:srgbClr val="FFFF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 Pedagogy + Technology</a:t>
            </a:r>
            <a:endParaRPr lang="en-US" dirty="0"/>
          </a:p>
        </p:txBody>
      </p:sp>
      <p:sp>
        <p:nvSpPr>
          <p:cNvPr id="3" name="Content Placeholder 2"/>
          <p:cNvSpPr>
            <a:spLocks noGrp="1"/>
          </p:cNvSpPr>
          <p:nvPr>
            <p:ph idx="1"/>
          </p:nvPr>
        </p:nvSpPr>
        <p:spPr/>
        <p:txBody>
          <a:bodyPr/>
          <a:lstStyle/>
          <a:p>
            <a:r>
              <a:rPr lang="en-US" dirty="0" smtClean="0"/>
              <a:t>Using your outcome, pedagogy, and technology cards:</a:t>
            </a:r>
          </a:p>
          <a:p>
            <a:pPr lvl="1"/>
            <a:r>
              <a:rPr lang="en-US" dirty="0" smtClean="0"/>
              <a:t>Select the </a:t>
            </a:r>
            <a:r>
              <a:rPr lang="en-US" dirty="0" smtClean="0"/>
              <a:t>TOP/FIRST </a:t>
            </a:r>
            <a:r>
              <a:rPr lang="en-US" dirty="0" smtClean="0"/>
              <a:t>card from the outcome pile, the </a:t>
            </a:r>
            <a:r>
              <a:rPr lang="en-US" dirty="0" smtClean="0"/>
              <a:t>TOP/FIRST </a:t>
            </a:r>
            <a:r>
              <a:rPr lang="en-US" dirty="0" smtClean="0"/>
              <a:t>card from the pedagogy pile, and the top card from the technology pile</a:t>
            </a:r>
          </a:p>
          <a:p>
            <a:pPr lvl="1">
              <a:buNone/>
            </a:pPr>
            <a:endParaRPr lang="en-US" dirty="0" smtClean="0"/>
          </a:p>
          <a:p>
            <a:pPr lvl="1"/>
            <a:r>
              <a:rPr lang="en-US" dirty="0" smtClean="0"/>
              <a:t>Do they work together?  Why or why not?</a:t>
            </a:r>
          </a:p>
          <a:p>
            <a:pPr lvl="1"/>
            <a:r>
              <a:rPr lang="en-US" b="1" dirty="0" smtClean="0">
                <a:solidFill>
                  <a:srgbClr val="FFFF00"/>
                </a:solidFill>
              </a:rPr>
              <a:t>Repeat until you have gone through the decks.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did you notice about your process with all 3 sets of cards? </a:t>
            </a:r>
            <a:endParaRPr lang="en-US" dirty="0"/>
          </a:p>
        </p:txBody>
      </p:sp>
      <p:sp>
        <p:nvSpPr>
          <p:cNvPr id="3" name="Content Placeholder 2"/>
          <p:cNvSpPr>
            <a:spLocks noGrp="1"/>
          </p:cNvSpPr>
          <p:nvPr>
            <p:ph idx="1"/>
          </p:nvPr>
        </p:nvSpPr>
        <p:spPr>
          <a:xfrm>
            <a:off x="606425" y="4429125"/>
            <a:ext cx="8229600" cy="1622392"/>
          </a:xfrm>
        </p:spPr>
        <p:txBody>
          <a:bodyPr/>
          <a:lstStyle/>
          <a:p>
            <a:r>
              <a:rPr lang="en-US" dirty="0" smtClean="0"/>
              <a:t>Now check your understanding of TPACK with your poster</a:t>
            </a:r>
            <a:endParaRPr lang="en-US" dirty="0"/>
          </a:p>
        </p:txBody>
      </p:sp>
      <p:pic>
        <p:nvPicPr>
          <p:cNvPr id="22530" name="Picture 2" descr="D:\Documents and Settings\ksholdice\Local Settings\Temporary Internet Files\Content.IE5\K01F5C7X\MCj04415210000[1].wmf"/>
          <p:cNvPicPr>
            <a:picLocks noChangeAspect="1" noChangeArrowheads="1"/>
          </p:cNvPicPr>
          <p:nvPr/>
        </p:nvPicPr>
        <p:blipFill>
          <a:blip r:embed="rId2" cstate="print"/>
          <a:srcRect/>
          <a:stretch>
            <a:fillRect/>
          </a:stretch>
        </p:blipFill>
        <p:spPr bwMode="auto">
          <a:xfrm>
            <a:off x="3048000" y="1752600"/>
            <a:ext cx="2289765"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083208"/>
          </a:xfrm>
        </p:spPr>
        <p:txBody>
          <a:bodyPr>
            <a:normAutofit/>
          </a:bodyPr>
          <a:lstStyle/>
          <a:p>
            <a:r>
              <a:rPr lang="en-US" sz="4000" dirty="0" smtClean="0"/>
              <a:t>Break for 10 minutes</a:t>
            </a:r>
          </a:p>
          <a:p>
            <a:pPr>
              <a:buNone/>
            </a:pPr>
            <a:endParaRPr lang="en-US" sz="4000" dirty="0" smtClean="0"/>
          </a:p>
          <a:p>
            <a:r>
              <a:rPr lang="en-US" sz="4000" dirty="0" smtClean="0"/>
              <a:t>Stay with the same subject area.</a:t>
            </a:r>
          </a:p>
          <a:p>
            <a:r>
              <a:rPr lang="en-US" sz="4000" dirty="0" smtClean="0"/>
              <a:t>Go to the designated room for your subject area (check wiki).</a:t>
            </a:r>
            <a:endParaRPr lang="en-US" sz="4000" dirty="0"/>
          </a:p>
        </p:txBody>
      </p:sp>
      <p:pic>
        <p:nvPicPr>
          <p:cNvPr id="1026" name="Picture 2" descr="D:\Documents and Settings\ksholdice\Local Settings\Temporary Internet Files\Content.IE5\K01F5C7X\MCj04258020000[1].wmf"/>
          <p:cNvPicPr>
            <a:picLocks noChangeAspect="1" noChangeArrowheads="1"/>
          </p:cNvPicPr>
          <p:nvPr/>
        </p:nvPicPr>
        <p:blipFill>
          <a:blip r:embed="rId2" cstate="print"/>
          <a:srcRect/>
          <a:stretch>
            <a:fillRect/>
          </a:stretch>
        </p:blipFill>
        <p:spPr bwMode="auto">
          <a:xfrm>
            <a:off x="6553200" y="1447800"/>
            <a:ext cx="1889125" cy="13208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Types</a:t>
            </a:r>
            <a:br>
              <a:rPr lang="en-US" dirty="0" smtClean="0"/>
            </a:br>
            <a:r>
              <a:rPr lang="en-US" dirty="0" smtClean="0"/>
              <a:t>	</a:t>
            </a:r>
            <a:r>
              <a:rPr lang="en-US" sz="3600" dirty="0" smtClean="0"/>
              <a:t>Planning for technology integration</a:t>
            </a:r>
            <a:endParaRPr lang="en-US" sz="3600" dirty="0"/>
          </a:p>
        </p:txBody>
      </p:sp>
      <p:pic>
        <p:nvPicPr>
          <p:cNvPr id="1026" name="Picture 2" descr="D:\Documents and Settings\ksholdice\Local Settings\Temporary Internet Files\Content.IE5\K01F5C7X\MCj03975260000[1].wmf"/>
          <p:cNvPicPr>
            <a:picLocks noChangeAspect="1" noChangeArrowheads="1"/>
          </p:cNvPicPr>
          <p:nvPr/>
        </p:nvPicPr>
        <p:blipFill>
          <a:blip r:embed="rId2" cstate="print"/>
          <a:srcRect/>
          <a:stretch>
            <a:fillRect/>
          </a:stretch>
        </p:blipFill>
        <p:spPr bwMode="auto">
          <a:xfrm>
            <a:off x="1371600" y="4572000"/>
            <a:ext cx="1833562" cy="1622425"/>
          </a:xfrm>
          <a:prstGeom prst="rect">
            <a:avLst/>
          </a:prstGeom>
          <a:noFill/>
        </p:spPr>
      </p:pic>
      <p:pic>
        <p:nvPicPr>
          <p:cNvPr id="1027" name="Picture 3" descr="C:\Program Files\Microsoft Office\MEDIA\CAGCAT10\j0305257.wmf"/>
          <p:cNvPicPr>
            <a:picLocks noChangeAspect="1" noChangeArrowheads="1"/>
          </p:cNvPicPr>
          <p:nvPr/>
        </p:nvPicPr>
        <p:blipFill>
          <a:blip r:embed="rId3" cstate="print"/>
          <a:srcRect/>
          <a:stretch>
            <a:fillRect/>
          </a:stretch>
        </p:blipFill>
        <p:spPr bwMode="auto">
          <a:xfrm>
            <a:off x="3276600" y="1828800"/>
            <a:ext cx="1371600" cy="2203743"/>
          </a:xfrm>
          <a:prstGeom prst="rect">
            <a:avLst/>
          </a:prstGeom>
          <a:noFill/>
        </p:spPr>
      </p:pic>
      <p:pic>
        <p:nvPicPr>
          <p:cNvPr id="1028" name="Picture 4" descr="D:\Documents and Settings\ksholdice\Local Settings\Temporary Internet Files\Content.IE5\K01F5C7X\MCj04352330000[1].png"/>
          <p:cNvPicPr>
            <a:picLocks noChangeAspect="1" noChangeArrowheads="1"/>
          </p:cNvPicPr>
          <p:nvPr/>
        </p:nvPicPr>
        <p:blipFill>
          <a:blip r:embed="rId4" cstate="print"/>
          <a:srcRect/>
          <a:stretch>
            <a:fillRect/>
          </a:stretch>
        </p:blipFill>
        <p:spPr bwMode="auto">
          <a:xfrm>
            <a:off x="3810000" y="4724400"/>
            <a:ext cx="3355357" cy="1371600"/>
          </a:xfrm>
          <a:prstGeom prst="rect">
            <a:avLst/>
          </a:prstGeom>
          <a:noFill/>
        </p:spPr>
      </p:pic>
      <p:pic>
        <p:nvPicPr>
          <p:cNvPr id="1029" name="Picture 5" descr="D:\Documents and Settings\ksholdice\Local Settings\Temporary Internet Files\Content.IE5\OLN2CPJW\MCj04396130000[1].png"/>
          <p:cNvPicPr>
            <a:picLocks noChangeAspect="1" noChangeArrowheads="1"/>
          </p:cNvPicPr>
          <p:nvPr/>
        </p:nvPicPr>
        <p:blipFill>
          <a:blip r:embed="rId5" cstate="print"/>
          <a:srcRect/>
          <a:stretch>
            <a:fillRect/>
          </a:stretch>
        </p:blipFill>
        <p:spPr bwMode="auto">
          <a:xfrm>
            <a:off x="6477000" y="1981200"/>
            <a:ext cx="2284022" cy="25146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458200" cy="1399032"/>
          </a:xfrm>
        </p:spPr>
        <p:txBody>
          <a:bodyPr/>
          <a:lstStyle/>
          <a:p>
            <a:r>
              <a:rPr lang="en-US" dirty="0" smtClean="0">
                <a:solidFill>
                  <a:srgbClr val="FFFF00"/>
                </a:solidFill>
              </a:rPr>
              <a:t>PART 1: </a:t>
            </a:r>
            <a:br>
              <a:rPr lang="en-US" dirty="0" smtClean="0">
                <a:solidFill>
                  <a:srgbClr val="FFFF00"/>
                </a:solidFill>
              </a:rPr>
            </a:br>
            <a:r>
              <a:rPr lang="en-US" dirty="0" smtClean="0">
                <a:solidFill>
                  <a:srgbClr val="FFFF00"/>
                </a:solidFill>
              </a:rPr>
              <a:t>What are Activity Types?</a:t>
            </a:r>
            <a:endParaRPr lang="en-US" dirty="0">
              <a:solidFill>
                <a:srgbClr val="FFFF00"/>
              </a:solidFill>
            </a:endParaRPr>
          </a:p>
        </p:txBody>
      </p:sp>
      <p:sp>
        <p:nvSpPr>
          <p:cNvPr id="3" name="Content Placeholder 2"/>
          <p:cNvSpPr>
            <a:spLocks noGrp="1"/>
          </p:cNvSpPr>
          <p:nvPr>
            <p:ph idx="1"/>
          </p:nvPr>
        </p:nvSpPr>
        <p:spPr>
          <a:xfrm>
            <a:off x="457200" y="1882808"/>
            <a:ext cx="4724400" cy="4572000"/>
          </a:xfrm>
        </p:spPr>
        <p:txBody>
          <a:bodyPr>
            <a:normAutofit fontScale="92500" lnSpcReduction="20000"/>
          </a:bodyPr>
          <a:lstStyle/>
          <a:p>
            <a:r>
              <a:rPr lang="en-US" dirty="0" smtClean="0"/>
              <a:t>Remain with your subject area small group</a:t>
            </a:r>
          </a:p>
          <a:p>
            <a:r>
              <a:rPr lang="en-US" sz="2800" dirty="0" smtClean="0"/>
              <a:t>You will receive an envelope with your subject area of choice</a:t>
            </a:r>
          </a:p>
          <a:p>
            <a:r>
              <a:rPr lang="en-US" sz="2800" b="1" dirty="0" smtClean="0">
                <a:solidFill>
                  <a:schemeClr val="accent2">
                    <a:lumMod val="60000"/>
                    <a:lumOff val="40000"/>
                  </a:schemeClr>
                </a:solidFill>
              </a:rPr>
              <a:t>Sort the contents </a:t>
            </a:r>
            <a:r>
              <a:rPr lang="en-US" sz="2800" dirty="0" smtClean="0"/>
              <a:t>under the appropriate curricular headings provided</a:t>
            </a:r>
          </a:p>
          <a:p>
            <a:r>
              <a:rPr lang="en-US" sz="2800" dirty="0" smtClean="0"/>
              <a:t>Glue onto chart paper when done</a:t>
            </a:r>
          </a:p>
          <a:p>
            <a:endParaRPr lang="en-US" dirty="0"/>
          </a:p>
        </p:txBody>
      </p:sp>
      <p:pic>
        <p:nvPicPr>
          <p:cNvPr id="3074" name="Picture 2" descr="D:\Documents and Settings\lsteele\Local Settings\Temporary Internet Files\Content.IE5\SJBQ2CQ5\MCj00787360000[1].wmf"/>
          <p:cNvPicPr>
            <a:picLocks noChangeAspect="1" noChangeArrowheads="1"/>
          </p:cNvPicPr>
          <p:nvPr/>
        </p:nvPicPr>
        <p:blipFill>
          <a:blip r:embed="rId2" cstate="print"/>
          <a:srcRect/>
          <a:stretch>
            <a:fillRect/>
          </a:stretch>
        </p:blipFill>
        <p:spPr bwMode="auto">
          <a:xfrm>
            <a:off x="4979241" y="2286000"/>
            <a:ext cx="4164759" cy="3124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92808"/>
          </a:xfrm>
        </p:spPr>
        <p:txBody>
          <a:bodyPr>
            <a:normAutofit/>
          </a:bodyPr>
          <a:lstStyle/>
          <a:p>
            <a:r>
              <a:rPr lang="en-US" sz="3200" dirty="0" smtClean="0"/>
              <a:t>Scan the Example Technologies connected with the curricular goals</a:t>
            </a:r>
          </a:p>
          <a:p>
            <a:r>
              <a:rPr lang="en-US" sz="3200" dirty="0" smtClean="0"/>
              <a:t>Highlight the “Example Technologies “ in terms of:</a:t>
            </a:r>
          </a:p>
          <a:p>
            <a:pPr lvl="1"/>
            <a:r>
              <a:rPr lang="en-US" sz="2800" b="1" dirty="0" smtClean="0">
                <a:solidFill>
                  <a:srgbClr val="FF0000"/>
                </a:solidFill>
              </a:rPr>
              <a:t>Red</a:t>
            </a:r>
            <a:r>
              <a:rPr lang="en-US" sz="2800" dirty="0" smtClean="0"/>
              <a:t> (never heard of it)</a:t>
            </a:r>
          </a:p>
          <a:p>
            <a:pPr lvl="1"/>
            <a:r>
              <a:rPr lang="en-US" sz="2800" b="1" dirty="0" smtClean="0">
                <a:solidFill>
                  <a:srgbClr val="FFFF00"/>
                </a:solidFill>
              </a:rPr>
              <a:t>Yellow </a:t>
            </a:r>
            <a:r>
              <a:rPr lang="en-US" sz="2800" dirty="0" smtClean="0"/>
              <a:t>(heard of it, never used it)</a:t>
            </a:r>
          </a:p>
          <a:p>
            <a:pPr lvl="1"/>
            <a:r>
              <a:rPr lang="en-US" sz="2800" b="1" dirty="0" smtClean="0">
                <a:solidFill>
                  <a:srgbClr val="92D050"/>
                </a:solidFill>
              </a:rPr>
              <a:t>Green</a:t>
            </a:r>
            <a:r>
              <a:rPr lang="en-US" sz="2800" dirty="0" smtClean="0"/>
              <a:t> (used it)</a:t>
            </a:r>
          </a:p>
          <a:p>
            <a:r>
              <a:rPr lang="en-US" sz="3200" dirty="0" smtClean="0"/>
              <a:t>Check your answers: </a:t>
            </a:r>
            <a:r>
              <a:rPr lang="en-US" sz="3200" dirty="0" smtClean="0">
                <a:hlinkClick r:id="rId2"/>
              </a:rPr>
              <a:t>http://activitytypes.wmwikis.net/</a:t>
            </a:r>
            <a:endParaRPr lang="en-US" sz="3200" dirty="0" smtClean="0"/>
          </a:p>
          <a:p>
            <a:endParaRPr lang="en-US" sz="3200" dirty="0" smtClean="0">
              <a:solidFill>
                <a:srgbClr val="FFFF00"/>
              </a:solidFill>
            </a:endParaRPr>
          </a:p>
          <a:p>
            <a:endParaRPr lang="en-US" dirty="0"/>
          </a:p>
        </p:txBody>
      </p:sp>
      <p:pic>
        <p:nvPicPr>
          <p:cNvPr id="4" name="Picture 3" descr="D:\Documents and Settings\ksholdice\Local Settings\Temporary Internet Files\Content.IE5\8L0HASKM\MCj04352380000[1].png"/>
          <p:cNvPicPr>
            <a:picLocks noChangeAspect="1" noChangeArrowheads="1"/>
          </p:cNvPicPr>
          <p:nvPr/>
        </p:nvPicPr>
        <p:blipFill>
          <a:blip r:embed="rId3" cstate="print"/>
          <a:srcRect/>
          <a:stretch>
            <a:fillRect/>
          </a:stretch>
        </p:blipFill>
        <p:spPr bwMode="auto">
          <a:xfrm>
            <a:off x="6858000" y="2895599"/>
            <a:ext cx="1905000" cy="26947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Part II: Applying the Activity Types to Lesson Planning</a:t>
            </a:r>
            <a:endParaRPr lang="en-US" dirty="0"/>
          </a:p>
        </p:txBody>
      </p:sp>
      <p:sp>
        <p:nvSpPr>
          <p:cNvPr id="3" name="Content Placeholder 2"/>
          <p:cNvSpPr>
            <a:spLocks noGrp="1"/>
          </p:cNvSpPr>
          <p:nvPr>
            <p:ph idx="1"/>
          </p:nvPr>
        </p:nvSpPr>
        <p:spPr/>
        <p:txBody>
          <a:bodyPr/>
          <a:lstStyle/>
          <a:p>
            <a:r>
              <a:rPr lang="en-US" dirty="0" smtClean="0"/>
              <a:t>We are now going to apply our learning to lesson planning</a:t>
            </a:r>
          </a:p>
          <a:p>
            <a:r>
              <a:rPr lang="en-US" dirty="0" smtClean="0"/>
              <a:t>You will be given a lesson</a:t>
            </a:r>
          </a:p>
          <a:p>
            <a:pPr lvl="1"/>
            <a:r>
              <a:rPr lang="en-US" dirty="0" smtClean="0"/>
              <a:t>The outcomes have been determined</a:t>
            </a:r>
          </a:p>
          <a:p>
            <a:pPr lvl="1"/>
            <a:r>
              <a:rPr lang="en-US" dirty="0" smtClean="0"/>
              <a:t>The pedagogy has been selected</a:t>
            </a:r>
          </a:p>
          <a:p>
            <a:pPr lvl="1"/>
            <a:endParaRPr lang="en-US" dirty="0" smtClean="0"/>
          </a:p>
          <a:p>
            <a:r>
              <a:rPr lang="en-US" dirty="0" smtClean="0"/>
              <a:t>Find a </a:t>
            </a:r>
            <a:r>
              <a:rPr lang="en-US" b="1" dirty="0" smtClean="0">
                <a:solidFill>
                  <a:srgbClr val="92D050"/>
                </a:solidFill>
              </a:rPr>
              <a:t>partner</a:t>
            </a:r>
            <a:r>
              <a:rPr lang="en-US" dirty="0" smtClean="0"/>
              <a:t> to work with</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D:\Documents and Settings\lsteele\Local Settings\Temporary Internet Files\Content.IE5\SJBQ2CQ5\MCj03897400000[1].wmf"/>
          <p:cNvPicPr>
            <a:picLocks noChangeAspect="1" noChangeArrowheads="1"/>
          </p:cNvPicPr>
          <p:nvPr/>
        </p:nvPicPr>
        <p:blipFill>
          <a:blip r:embed="rId2" cstate="print"/>
          <a:srcRect/>
          <a:stretch>
            <a:fillRect/>
          </a:stretch>
        </p:blipFill>
        <p:spPr bwMode="auto">
          <a:xfrm rot="6740121">
            <a:off x="7460281" y="995936"/>
            <a:ext cx="1809522" cy="3174157"/>
          </a:xfrm>
          <a:prstGeom prst="rect">
            <a:avLst/>
          </a:prstGeom>
          <a:noFill/>
        </p:spPr>
      </p:pic>
      <p:sp>
        <p:nvSpPr>
          <p:cNvPr id="3" name="Content Placeholder 2"/>
          <p:cNvSpPr>
            <a:spLocks noGrp="1"/>
          </p:cNvSpPr>
          <p:nvPr>
            <p:ph idx="1"/>
          </p:nvPr>
        </p:nvSpPr>
        <p:spPr>
          <a:xfrm>
            <a:off x="457200" y="1143000"/>
            <a:ext cx="8077200" cy="5311808"/>
          </a:xfrm>
        </p:spPr>
        <p:txBody>
          <a:bodyPr>
            <a:normAutofit/>
          </a:bodyPr>
          <a:lstStyle/>
          <a:p>
            <a:pPr marL="578358" lvl="1" indent="-514350">
              <a:buSzPct val="80000"/>
              <a:buNone/>
            </a:pPr>
            <a:r>
              <a:rPr lang="en-US" sz="2400" dirty="0" smtClean="0"/>
              <a:t>1. 	Use the sheet provided in your agenda package today to record your thoughts</a:t>
            </a:r>
            <a:endParaRPr lang="en-US" sz="2800" dirty="0" smtClean="0"/>
          </a:p>
          <a:p>
            <a:pPr lvl="1">
              <a:buNone/>
            </a:pPr>
            <a:r>
              <a:rPr lang="en-US" sz="2400" dirty="0" smtClean="0">
                <a:solidFill>
                  <a:srgbClr val="FFFF00"/>
                </a:solidFill>
              </a:rPr>
              <a:t>a. Highlight the verbs </a:t>
            </a:r>
            <a:r>
              <a:rPr lang="en-US" sz="2400" dirty="0" smtClean="0"/>
              <a:t>in the outcomes.</a:t>
            </a:r>
          </a:p>
          <a:p>
            <a:pPr lvl="1">
              <a:buNone/>
            </a:pPr>
            <a:r>
              <a:rPr lang="en-US" sz="2400" dirty="0" smtClean="0">
                <a:solidFill>
                  <a:srgbClr val="FFFF00"/>
                </a:solidFill>
              </a:rPr>
              <a:t>b. Look at the pedagogy </a:t>
            </a:r>
            <a:r>
              <a:rPr lang="en-US" sz="2400" dirty="0" smtClean="0"/>
              <a:t>within the lesson</a:t>
            </a:r>
          </a:p>
          <a:p>
            <a:pPr lvl="1"/>
            <a:endParaRPr lang="en-US" sz="2400" dirty="0" smtClean="0"/>
          </a:p>
          <a:p>
            <a:pPr>
              <a:buNone/>
            </a:pPr>
            <a:r>
              <a:rPr lang="en-US" sz="2800" dirty="0" smtClean="0"/>
              <a:t>2. Look at the Activity Types sheet provided:</a:t>
            </a:r>
          </a:p>
          <a:p>
            <a:pPr lvl="1">
              <a:buNone/>
            </a:pPr>
            <a:r>
              <a:rPr lang="en-US" sz="2400" dirty="0" smtClean="0">
                <a:solidFill>
                  <a:srgbClr val="92D050"/>
                </a:solidFill>
              </a:rPr>
              <a:t>a. What type of technology is suggested </a:t>
            </a:r>
            <a:r>
              <a:rPr lang="en-US" sz="2400" dirty="0" smtClean="0"/>
              <a:t>for a lesson like this? </a:t>
            </a:r>
          </a:p>
          <a:p>
            <a:pPr lvl="1">
              <a:buNone/>
            </a:pPr>
            <a:r>
              <a:rPr lang="en-US" sz="2400" b="1" dirty="0" smtClean="0">
                <a:solidFill>
                  <a:srgbClr val="92D050"/>
                </a:solidFill>
              </a:rPr>
              <a:t>b. Adjust the lesson </a:t>
            </a:r>
            <a:r>
              <a:rPr lang="en-US" sz="2400" dirty="0" smtClean="0"/>
              <a:t>to incorporate technology ~ how would you incorporate technology?</a:t>
            </a:r>
          </a:p>
          <a:p>
            <a:endParaRPr lang="en-US" sz="2800" dirty="0"/>
          </a:p>
        </p:txBody>
      </p:sp>
      <p:sp>
        <p:nvSpPr>
          <p:cNvPr id="6" name="Title 1"/>
          <p:cNvSpPr>
            <a:spLocks noGrp="1"/>
          </p:cNvSpPr>
          <p:nvPr>
            <p:ph type="title"/>
          </p:nvPr>
        </p:nvSpPr>
        <p:spPr>
          <a:xfrm>
            <a:off x="457200" y="267494"/>
            <a:ext cx="8458200" cy="799306"/>
          </a:xfrm>
        </p:spPr>
        <p:txBody>
          <a:bodyPr>
            <a:normAutofit fontScale="90000"/>
          </a:bodyPr>
          <a:lstStyle/>
          <a:p>
            <a:r>
              <a:rPr lang="en-US" dirty="0" smtClean="0">
                <a:solidFill>
                  <a:srgbClr val="FFFF00"/>
                </a:solidFill>
              </a:rPr>
              <a:t>With the lesson plan provided:</a:t>
            </a:r>
            <a:br>
              <a:rPr lang="en-US" dirty="0" smtClean="0">
                <a:solidFill>
                  <a:srgbClr val="FFFF00"/>
                </a:solidFill>
              </a:rPr>
            </a:br>
            <a:endParaRPr lang="en-US" dirty="0">
              <a:solidFill>
                <a:srgbClr val="FFFF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Group Debrief</a:t>
            </a:r>
            <a:endParaRPr lang="en-US" dirty="0"/>
          </a:p>
        </p:txBody>
      </p:sp>
      <p:sp>
        <p:nvSpPr>
          <p:cNvPr id="3" name="Content Placeholder 2"/>
          <p:cNvSpPr>
            <a:spLocks noGrp="1"/>
          </p:cNvSpPr>
          <p:nvPr>
            <p:ph idx="1"/>
          </p:nvPr>
        </p:nvSpPr>
        <p:spPr/>
        <p:txBody>
          <a:bodyPr/>
          <a:lstStyle/>
          <a:p>
            <a:r>
              <a:rPr lang="en-US" sz="2800" dirty="0" smtClean="0"/>
              <a:t>You were provided with the outcomes and pedagogy of a lesson: </a:t>
            </a:r>
          </a:p>
          <a:p>
            <a:pPr lvl="1"/>
            <a:r>
              <a:rPr lang="en-US" sz="2400" dirty="0" smtClean="0"/>
              <a:t>Describe your experience of trying to incorporate technology in this lesson (What challenges did you have? What opportunities did you see?)</a:t>
            </a:r>
          </a:p>
          <a:p>
            <a:r>
              <a:rPr lang="en-US" sz="2800" dirty="0" smtClean="0"/>
              <a:t>How do you think technology has enhanced this lesson in terms of student engagement? student learning?</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Examine current work in AISI through the lens of planning effectively with technology.</a:t>
            </a:r>
          </a:p>
          <a:p>
            <a:r>
              <a:rPr lang="en-US" dirty="0" smtClean="0"/>
              <a:t>Have an understanding of TPACK and its implications for AISI and our classrooms</a:t>
            </a:r>
          </a:p>
          <a:p>
            <a:r>
              <a:rPr lang="en-US" dirty="0" smtClean="0"/>
              <a:t>Sharing our learning </a:t>
            </a:r>
            <a:r>
              <a:rPr lang="en-US" dirty="0" smtClean="0"/>
              <a:t>within </a:t>
            </a:r>
            <a:r>
              <a:rPr lang="en-US" dirty="0" smtClean="0"/>
              <a:t>our AISI community.</a:t>
            </a:r>
          </a:p>
          <a:p>
            <a:r>
              <a:rPr lang="en-US" dirty="0" smtClean="0"/>
              <a:t>Answer your questions.</a:t>
            </a:r>
          </a:p>
          <a:p>
            <a:endParaRPr lang="en-US" dirty="0"/>
          </a:p>
        </p:txBody>
      </p:sp>
      <p:pic>
        <p:nvPicPr>
          <p:cNvPr id="7170" name="Picture 2" descr="D:\Documents and Settings\ksholdice\Local Settings\Temporary Internet Files\Content.IE5\QJ9JAXY0\MCj04402450000[1].wmf"/>
          <p:cNvPicPr>
            <a:picLocks noChangeAspect="1" noChangeArrowheads="1"/>
          </p:cNvPicPr>
          <p:nvPr/>
        </p:nvPicPr>
        <p:blipFill>
          <a:blip r:embed="rId2" cstate="print"/>
          <a:srcRect/>
          <a:stretch>
            <a:fillRect/>
          </a:stretch>
        </p:blipFill>
        <p:spPr bwMode="auto">
          <a:xfrm>
            <a:off x="6096000" y="4572000"/>
            <a:ext cx="1784350" cy="17018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Move back to your Critical Friends’ Table in the boardroom.</a:t>
            </a:r>
            <a:endParaRPr lang="en-US" dirty="0"/>
          </a:p>
        </p:txBody>
      </p:sp>
      <p:pic>
        <p:nvPicPr>
          <p:cNvPr id="2051" name="Picture 3" descr="D:\Documents and Settings\ksholdice\Local Settings\Temporary Internet Files\Content.IE5\OLN2CPJW\MCj04397990000[1].png"/>
          <p:cNvPicPr>
            <a:picLocks noChangeAspect="1" noChangeArrowheads="1"/>
          </p:cNvPicPr>
          <p:nvPr/>
        </p:nvPicPr>
        <p:blipFill>
          <a:blip r:embed="rId2" cstate="print"/>
          <a:srcRect/>
          <a:stretch>
            <a:fillRect/>
          </a:stretch>
        </p:blipFill>
        <p:spPr bwMode="auto">
          <a:xfrm>
            <a:off x="3429000" y="3276600"/>
            <a:ext cx="2743200" cy="27432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458200" cy="1399032"/>
          </a:xfrm>
        </p:spPr>
        <p:txBody>
          <a:bodyPr/>
          <a:lstStyle/>
          <a:p>
            <a:r>
              <a:rPr lang="en-US" dirty="0" smtClean="0"/>
              <a:t>Reflecting With Critical Friends</a:t>
            </a:r>
            <a:endParaRPr lang="en-US" dirty="0"/>
          </a:p>
        </p:txBody>
      </p:sp>
      <p:sp>
        <p:nvSpPr>
          <p:cNvPr id="3" name="Content Placeholder 2"/>
          <p:cNvSpPr>
            <a:spLocks noGrp="1"/>
          </p:cNvSpPr>
          <p:nvPr>
            <p:ph idx="1"/>
          </p:nvPr>
        </p:nvSpPr>
        <p:spPr/>
        <p:txBody>
          <a:bodyPr/>
          <a:lstStyle/>
          <a:p>
            <a:pPr>
              <a:buNone/>
            </a:pPr>
            <a:r>
              <a:rPr lang="en-US" dirty="0" smtClean="0"/>
              <a:t>Questions:</a:t>
            </a:r>
            <a:br>
              <a:rPr lang="en-US" dirty="0" smtClean="0"/>
            </a:br>
            <a:r>
              <a:rPr lang="en-US" dirty="0" smtClean="0"/>
              <a:t>1. What is needed to integrate technology effectively into our teaching beside the technology? (Set IT concerns aside)</a:t>
            </a:r>
            <a:br>
              <a:rPr lang="en-US" dirty="0" smtClean="0"/>
            </a:br>
            <a:r>
              <a:rPr lang="en-US" dirty="0" smtClean="0"/>
              <a:t>2. What implications does this have for your AISI project currently and for future direction?</a:t>
            </a:r>
            <a:r>
              <a:rPr lang="en-US" b="1" dirty="0" smtClean="0"/>
              <a:t/>
            </a:r>
            <a:br>
              <a:rPr lang="en-US" b="1" dirty="0" smtClean="0"/>
            </a:br>
            <a:endParaRPr lang="en-US" dirty="0"/>
          </a:p>
        </p:txBody>
      </p:sp>
      <p:pic>
        <p:nvPicPr>
          <p:cNvPr id="3081" name="Picture 9" descr="D:\Documents and Settings\ksholdice\Local Settings\Temporary Internet Files\Content.IE5\8L0HASKM\MCj01743510000[1].wmf"/>
          <p:cNvPicPr>
            <a:picLocks noChangeAspect="1" noChangeArrowheads="1"/>
          </p:cNvPicPr>
          <p:nvPr/>
        </p:nvPicPr>
        <p:blipFill>
          <a:blip r:embed="rId2" cstate="print"/>
          <a:srcRect/>
          <a:stretch>
            <a:fillRect/>
          </a:stretch>
        </p:blipFill>
        <p:spPr bwMode="auto">
          <a:xfrm>
            <a:off x="6934200" y="5105400"/>
            <a:ext cx="1819275" cy="156051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399032"/>
          </a:xfrm>
        </p:spPr>
        <p:txBody>
          <a:bodyPr/>
          <a:lstStyle/>
          <a:p>
            <a:r>
              <a:rPr lang="en-US" b="1" dirty="0" smtClean="0"/>
              <a:t>Process:</a:t>
            </a:r>
            <a:endParaRPr lang="en-US" dirty="0"/>
          </a:p>
        </p:txBody>
      </p:sp>
      <p:sp>
        <p:nvSpPr>
          <p:cNvPr id="3" name="Content Placeholder 2"/>
          <p:cNvSpPr>
            <a:spLocks noGrp="1"/>
          </p:cNvSpPr>
          <p:nvPr>
            <p:ph idx="1"/>
          </p:nvPr>
        </p:nvSpPr>
        <p:spPr>
          <a:xfrm>
            <a:off x="152400" y="990600"/>
            <a:ext cx="8839200" cy="5464208"/>
          </a:xfrm>
        </p:spPr>
        <p:txBody>
          <a:bodyPr>
            <a:noAutofit/>
          </a:bodyPr>
          <a:lstStyle/>
          <a:p>
            <a:pPr marL="578358" indent="-514350">
              <a:buNone/>
            </a:pPr>
            <a:r>
              <a:rPr lang="en-US" sz="2400" dirty="0" smtClean="0"/>
              <a:t>a. choose a leader who will open the following link: </a:t>
            </a:r>
            <a:r>
              <a:rPr lang="en-US" sz="2400" dirty="0" smtClean="0">
                <a:hlinkClick r:id="rId2"/>
              </a:rPr>
              <a:t>www.typewith.me</a:t>
            </a:r>
            <a:endParaRPr lang="en-US" sz="2400" dirty="0" smtClean="0"/>
          </a:p>
          <a:p>
            <a:pPr marL="578358" indent="-514350">
              <a:buAutoNum type="alphaLcPeriod"/>
            </a:pPr>
            <a:endParaRPr lang="en-US" sz="1050" dirty="0" smtClean="0"/>
          </a:p>
          <a:p>
            <a:pPr>
              <a:buNone/>
            </a:pPr>
            <a:r>
              <a:rPr lang="en-US" sz="2400" dirty="0" smtClean="0"/>
              <a:t>b. the leader will invite each member of the critical friend group</a:t>
            </a:r>
          </a:p>
          <a:p>
            <a:pPr>
              <a:buNone/>
            </a:pPr>
            <a:endParaRPr lang="en-US" sz="1050" dirty="0" smtClean="0"/>
          </a:p>
          <a:p>
            <a:pPr>
              <a:buNone/>
            </a:pPr>
            <a:r>
              <a:rPr lang="en-US" sz="2400" dirty="0" smtClean="0"/>
              <a:t>c. the leader will type in the two questions</a:t>
            </a:r>
            <a:br>
              <a:rPr lang="en-US" sz="2400" dirty="0" smtClean="0"/>
            </a:br>
            <a:r>
              <a:rPr lang="en-US" sz="1050" dirty="0" smtClean="0"/>
              <a:t> </a:t>
            </a:r>
            <a:endParaRPr lang="en-US" sz="2400" dirty="0" smtClean="0"/>
          </a:p>
          <a:p>
            <a:pPr>
              <a:buNone/>
            </a:pPr>
            <a:r>
              <a:rPr lang="en-US" sz="2400" dirty="0" smtClean="0"/>
              <a:t>d. Each person types in their own responses</a:t>
            </a:r>
            <a:br>
              <a:rPr lang="en-US" sz="2400" dirty="0" smtClean="0"/>
            </a:br>
            <a:r>
              <a:rPr lang="en-US" sz="1050" dirty="0" smtClean="0"/>
              <a:t> </a:t>
            </a:r>
            <a:endParaRPr lang="en-US" sz="2400" dirty="0" smtClean="0"/>
          </a:p>
          <a:p>
            <a:pPr>
              <a:buNone/>
            </a:pPr>
            <a:r>
              <a:rPr lang="en-US" sz="2400" dirty="0" smtClean="0"/>
              <a:t>e. Import/export your final answers to each question into Microsoft Word - Save as 2 files (each question), paste each question individually into a </a:t>
            </a:r>
            <a:r>
              <a:rPr lang="en-US" sz="2400" dirty="0" err="1" smtClean="0"/>
              <a:t>Wordle</a:t>
            </a:r>
            <a:r>
              <a:rPr lang="en-US" sz="2400" dirty="0" smtClean="0"/>
              <a:t> ~ </a:t>
            </a:r>
            <a:r>
              <a:rPr lang="en-US" sz="2400" dirty="0" smtClean="0">
                <a:hlinkClick r:id="rId3"/>
              </a:rPr>
              <a:t>www.wordle.net</a:t>
            </a:r>
            <a:endParaRPr lang="en-US" sz="2400" dirty="0" smtClean="0"/>
          </a:p>
          <a:p>
            <a:pPr>
              <a:buNone/>
            </a:pPr>
            <a:r>
              <a:rPr lang="en-US" sz="2400" dirty="0" smtClean="0"/>
              <a:t>f. </a:t>
            </a:r>
            <a:r>
              <a:rPr lang="en-US" sz="2400" b="1" dirty="0" smtClean="0">
                <a:solidFill>
                  <a:srgbClr val="FFFF00"/>
                </a:solidFill>
              </a:rPr>
              <a:t>Debrief - each table shares their 2 "largest" ideas</a:t>
            </a:r>
            <a:endParaRPr lang="en-US" sz="2400" b="1" dirty="0">
              <a:solidFill>
                <a:srgbClr val="FFFF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a:t>
            </a:r>
            <a:r>
              <a:rPr lang="en-US" dirty="0" smtClean="0"/>
              <a:t>Meetings </a:t>
            </a:r>
            <a:endParaRPr lang="en-US" dirty="0"/>
          </a:p>
        </p:txBody>
      </p:sp>
      <p:sp>
        <p:nvSpPr>
          <p:cNvPr id="3" name="Content Placeholder 2"/>
          <p:cNvSpPr>
            <a:spLocks noGrp="1"/>
          </p:cNvSpPr>
          <p:nvPr>
            <p:ph idx="1"/>
          </p:nvPr>
        </p:nvSpPr>
        <p:spPr/>
        <p:txBody>
          <a:bodyPr/>
          <a:lstStyle/>
          <a:p>
            <a:r>
              <a:rPr lang="en-US" dirty="0" smtClean="0"/>
              <a:t>K-12  - Caribbean B</a:t>
            </a:r>
          </a:p>
          <a:p>
            <a:r>
              <a:rPr lang="en-US" dirty="0" smtClean="0"/>
              <a:t>Elementary Schools #1 – Boardroom</a:t>
            </a:r>
          </a:p>
          <a:p>
            <a:r>
              <a:rPr lang="en-US" dirty="0" smtClean="0"/>
              <a:t>Elementary Schools #2 – Caribbean A </a:t>
            </a:r>
          </a:p>
          <a:p>
            <a:r>
              <a:rPr lang="en-US" dirty="0" smtClean="0"/>
              <a:t>Middle Schools – Bermuda</a:t>
            </a:r>
          </a:p>
          <a:p>
            <a:r>
              <a:rPr lang="en-US" dirty="0" smtClean="0"/>
              <a:t>High Schools – </a:t>
            </a:r>
            <a:r>
              <a:rPr lang="en-US" dirty="0" smtClean="0"/>
              <a:t>Boardroom</a:t>
            </a:r>
          </a:p>
          <a:p>
            <a:endParaRPr lang="en-US" dirty="0" smtClean="0"/>
          </a:p>
          <a:p>
            <a:r>
              <a:rPr lang="en-US" b="1" dirty="0" smtClean="0">
                <a:solidFill>
                  <a:srgbClr val="FFFF00"/>
                </a:solidFill>
              </a:rPr>
              <a:t>Conversation suggestions and process in your agenda package</a:t>
            </a:r>
            <a:endParaRPr lang="en-US" b="1" dirty="0">
              <a:solidFill>
                <a:srgbClr val="FFFF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4191000" cy="1399032"/>
          </a:xfrm>
        </p:spPr>
        <p:txBody>
          <a:bodyPr/>
          <a:lstStyle/>
          <a:p>
            <a:r>
              <a:rPr lang="en-US" dirty="0" smtClean="0"/>
              <a:t>12:15-1:00</a:t>
            </a:r>
            <a:endParaRPr lang="en-US" dirty="0"/>
          </a:p>
        </p:txBody>
      </p:sp>
      <p:pic>
        <p:nvPicPr>
          <p:cNvPr id="4" name="Picture 2" descr="D:\Documents and Settings\lsteele\Local Settings\Temporary Internet Files\Content.IE5\7IP4XY05\MCj04298710000[1].wmf"/>
          <p:cNvPicPr>
            <a:picLocks noGrp="1" noChangeAspect="1" noChangeArrowheads="1"/>
          </p:cNvPicPr>
          <p:nvPr>
            <p:ph idx="1"/>
          </p:nvPr>
        </p:nvPicPr>
        <p:blipFill>
          <a:blip r:embed="rId2" cstate="print"/>
          <a:srcRect/>
          <a:stretch>
            <a:fillRect/>
          </a:stretch>
        </p:blipFill>
        <p:spPr bwMode="auto">
          <a:xfrm>
            <a:off x="4495800" y="2362200"/>
            <a:ext cx="4006204" cy="3484563"/>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n’ Notes</a:t>
            </a:r>
            <a:endParaRPr lang="en-US" dirty="0"/>
          </a:p>
        </p:txBody>
      </p:sp>
      <p:pic>
        <p:nvPicPr>
          <p:cNvPr id="4" name="Picture 2" descr="D:\Documents and Settings\lsteele\Local Settings\Temporary Internet Files\Content.IE5\JRRGH07P\MCj03710640000[1].wmf"/>
          <p:cNvPicPr>
            <a:picLocks noGrp="1" noChangeAspect="1" noChangeArrowheads="1"/>
          </p:cNvPicPr>
          <p:nvPr>
            <p:ph idx="1"/>
          </p:nvPr>
        </p:nvPicPr>
        <p:blipFill>
          <a:blip r:embed="rId2" cstate="print"/>
          <a:srcRect/>
          <a:stretch>
            <a:fillRect/>
          </a:stretch>
        </p:blipFill>
        <p:spPr bwMode="auto">
          <a:xfrm>
            <a:off x="2362200" y="2057400"/>
            <a:ext cx="4331347" cy="3810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7494"/>
            <a:ext cx="8610600" cy="1399032"/>
          </a:xfrm>
        </p:spPr>
        <p:txBody>
          <a:bodyPr/>
          <a:lstStyle/>
          <a:p>
            <a:r>
              <a:rPr lang="en-US" dirty="0" smtClean="0"/>
              <a:t>Bloom’s Taxonomy and TPACK</a:t>
            </a:r>
            <a:endParaRPr lang="en-US" dirty="0"/>
          </a:p>
        </p:txBody>
      </p:sp>
      <p:pic>
        <p:nvPicPr>
          <p:cNvPr id="24578" name="Picture 2" descr="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a:hlinkClick r:id="rId2" tooltip="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p:cNvPr>
          <p:cNvPicPr>
            <a:picLocks noChangeAspect="1" noChangeArrowheads="1"/>
          </p:cNvPicPr>
          <p:nvPr/>
        </p:nvPicPr>
        <p:blipFill>
          <a:blip r:embed="rId3" cstate="print"/>
          <a:srcRect/>
          <a:stretch>
            <a:fillRect/>
          </a:stretch>
        </p:blipFill>
        <p:spPr bwMode="auto">
          <a:xfrm>
            <a:off x="304800" y="2209800"/>
            <a:ext cx="8564877" cy="39624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99032"/>
          </a:xfrm>
        </p:spPr>
        <p:txBody>
          <a:bodyPr/>
          <a:lstStyle/>
          <a:p>
            <a:pPr algn="ctr"/>
            <a:r>
              <a:rPr lang="en-US" dirty="0" smtClean="0"/>
              <a:t>Blooms Taxonomy In The Digital World</a:t>
            </a:r>
            <a:endParaRPr lang="en-US" dirty="0"/>
          </a:p>
        </p:txBody>
      </p:sp>
      <p:pic>
        <p:nvPicPr>
          <p:cNvPr id="23554" name="Picture 2" descr="Digital_Blooms.JPG"/>
          <p:cNvPicPr>
            <a:picLocks noChangeAspect="1" noChangeArrowheads="1"/>
          </p:cNvPicPr>
          <p:nvPr/>
        </p:nvPicPr>
        <p:blipFill>
          <a:blip r:embed="rId2" cstate="print"/>
          <a:srcRect/>
          <a:stretch>
            <a:fillRect/>
          </a:stretch>
        </p:blipFill>
        <p:spPr bwMode="auto">
          <a:xfrm>
            <a:off x="914400" y="1552574"/>
            <a:ext cx="7315200" cy="530542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and Bloom’s</a:t>
            </a:r>
            <a:endParaRPr lang="en-US" dirty="0"/>
          </a:p>
        </p:txBody>
      </p:sp>
      <p:sp>
        <p:nvSpPr>
          <p:cNvPr id="3" name="Content Placeholder 2"/>
          <p:cNvSpPr>
            <a:spLocks noGrp="1"/>
          </p:cNvSpPr>
          <p:nvPr>
            <p:ph idx="1"/>
          </p:nvPr>
        </p:nvSpPr>
        <p:spPr/>
        <p:txBody>
          <a:bodyPr>
            <a:normAutofit fontScale="62500" lnSpcReduction="20000"/>
          </a:bodyPr>
          <a:lstStyle/>
          <a:p>
            <a:pPr marL="578358" indent="-514350">
              <a:buNone/>
            </a:pPr>
            <a:r>
              <a:rPr lang="en-US" b="1" dirty="0" smtClean="0"/>
              <a:t>Groups of 4 - each group assigned a different level of Blooms </a:t>
            </a:r>
          </a:p>
          <a:p>
            <a:pPr marL="578358" indent="-514350">
              <a:buNone/>
            </a:pPr>
            <a:r>
              <a:rPr lang="en-US" b="1" dirty="0" smtClean="0"/>
              <a:t>Taxonomy (</a:t>
            </a:r>
            <a:r>
              <a:rPr lang="en-US" b="1" dirty="0" smtClean="0">
                <a:hlinkClick r:id="rId2"/>
              </a:rPr>
              <a:t>http://visualblooms.wikispaces.com/</a:t>
            </a:r>
            <a:r>
              <a:rPr lang="en-US" b="1" dirty="0" smtClean="0"/>
              <a:t>)</a:t>
            </a:r>
            <a:br>
              <a:rPr lang="en-US" b="1" dirty="0" smtClean="0"/>
            </a:br>
            <a:endParaRPr lang="en-US" b="1" dirty="0" smtClean="0"/>
          </a:p>
          <a:p>
            <a:pPr marL="578358" indent="-514350">
              <a:buNone/>
            </a:pPr>
            <a:r>
              <a:rPr lang="en-US" b="1" dirty="0" smtClean="0"/>
              <a:t>1. Explore a minimum of 2 tools in your level of Blooms (one has to </a:t>
            </a:r>
          </a:p>
          <a:p>
            <a:pPr marL="578358" indent="-514350">
              <a:buNone/>
            </a:pPr>
            <a:r>
              <a:rPr lang="en-US" b="1" dirty="0" smtClean="0"/>
              <a:t>be new to you) within that level OR they can introduce a tool they </a:t>
            </a:r>
          </a:p>
          <a:p>
            <a:pPr marL="578358" indent="-514350">
              <a:buNone/>
            </a:pPr>
            <a:r>
              <a:rPr lang="en-US" b="1" dirty="0" smtClean="0"/>
              <a:t>already know that fits within that level</a:t>
            </a:r>
          </a:p>
          <a:p>
            <a:pPr marL="578358" indent="-514350">
              <a:buNone/>
            </a:pPr>
            <a:endParaRPr lang="en-US" b="1" dirty="0" smtClean="0"/>
          </a:p>
          <a:p>
            <a:pPr marL="578358" indent="-514350">
              <a:buNone/>
            </a:pPr>
            <a:r>
              <a:rPr lang="en-US" b="1" dirty="0" smtClean="0"/>
              <a:t>2. Create "something" that explains to teachers what this tool does </a:t>
            </a:r>
          </a:p>
          <a:p>
            <a:pPr marL="578358" indent="-514350">
              <a:buNone/>
            </a:pPr>
            <a:r>
              <a:rPr lang="en-US" b="1" dirty="0" smtClean="0"/>
              <a:t>and how it is useful for your level of Blooms. (note: we will ask for the </a:t>
            </a:r>
          </a:p>
          <a:p>
            <a:pPr marL="578358" indent="-514350">
              <a:buNone/>
            </a:pPr>
            <a:r>
              <a:rPr lang="en-US" b="1" dirty="0" smtClean="0"/>
              <a:t>links or products you have created to put on the AISI wiki)</a:t>
            </a:r>
          </a:p>
          <a:p>
            <a:pPr marL="578358" indent="-514350">
              <a:buNone/>
            </a:pPr>
            <a:endParaRPr lang="en-US" b="1" dirty="0" smtClean="0"/>
          </a:p>
          <a:p>
            <a:pPr marL="578358" indent="-514350"/>
            <a:r>
              <a:rPr lang="en-US" b="1" dirty="0" smtClean="0"/>
              <a:t>What is the tool?</a:t>
            </a:r>
          </a:p>
          <a:p>
            <a:r>
              <a:rPr lang="en-US" b="1" dirty="0" smtClean="0"/>
              <a:t>HOW would you use this tool within this level (Illustrative example)?</a:t>
            </a:r>
          </a:p>
          <a:p>
            <a:r>
              <a:rPr lang="en-US" b="1" dirty="0" smtClean="0"/>
              <a:t>Would this tool be appropriate for other levels in blooms and if so how?</a:t>
            </a:r>
          </a:p>
          <a:p>
            <a:pPr marL="578358" indent="-514350">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Virtual Gallery Walk</a:t>
            </a:r>
            <a:endParaRPr lang="en-US" dirty="0"/>
          </a:p>
        </p:txBody>
      </p:sp>
      <p:sp>
        <p:nvSpPr>
          <p:cNvPr id="3" name="Content Placeholder 2"/>
          <p:cNvSpPr>
            <a:spLocks noGrp="1"/>
          </p:cNvSpPr>
          <p:nvPr>
            <p:ph idx="1"/>
          </p:nvPr>
        </p:nvSpPr>
        <p:spPr>
          <a:xfrm>
            <a:off x="533400" y="2057400"/>
            <a:ext cx="4267200" cy="4572000"/>
          </a:xfrm>
        </p:spPr>
        <p:txBody>
          <a:bodyPr>
            <a:normAutofit lnSpcReduction="10000"/>
          </a:bodyPr>
          <a:lstStyle/>
          <a:p>
            <a:r>
              <a:rPr lang="en-US" b="1" dirty="0" smtClean="0"/>
              <a:t>Leave one person at the table who will explain your tools </a:t>
            </a:r>
          </a:p>
          <a:p>
            <a:r>
              <a:rPr lang="en-US" b="1" dirty="0" smtClean="0"/>
              <a:t>Must visit each level of Blooms</a:t>
            </a:r>
          </a:p>
          <a:p>
            <a:r>
              <a:rPr lang="en-US" b="1" dirty="0" smtClean="0">
                <a:solidFill>
                  <a:srgbClr val="FFFF00"/>
                </a:solidFill>
              </a:rPr>
              <a:t>Record reflection on sheet provided</a:t>
            </a:r>
          </a:p>
          <a:p>
            <a:r>
              <a:rPr lang="en-US" b="1" dirty="0" smtClean="0"/>
              <a:t>Return to Board Room at 2:30</a:t>
            </a:r>
          </a:p>
          <a:p>
            <a:endParaRPr lang="en-US" b="1" dirty="0" smtClean="0"/>
          </a:p>
          <a:p>
            <a:endParaRPr lang="en-US" b="1" dirty="0" smtClean="0"/>
          </a:p>
          <a:p>
            <a:endParaRPr lang="en-US" dirty="0"/>
          </a:p>
        </p:txBody>
      </p:sp>
      <p:pic>
        <p:nvPicPr>
          <p:cNvPr id="35846" name="Picture 6" descr="D:\Documents and Settings\ksholdice\Local Settings\Temporary Internet Files\Content.IE5\8L0HASKM\MCj03472710000[1].wmf"/>
          <p:cNvPicPr>
            <a:picLocks noChangeAspect="1" noChangeArrowheads="1"/>
          </p:cNvPicPr>
          <p:nvPr/>
        </p:nvPicPr>
        <p:blipFill>
          <a:blip r:embed="rId2" cstate="print"/>
          <a:srcRect/>
          <a:stretch>
            <a:fillRect/>
          </a:stretch>
        </p:blipFill>
        <p:spPr bwMode="auto">
          <a:xfrm>
            <a:off x="5410200" y="1828800"/>
            <a:ext cx="2430462" cy="394435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for the day</a:t>
            </a:r>
            <a:endParaRPr lang="en-US" dirty="0"/>
          </a:p>
        </p:txBody>
      </p:sp>
      <p:sp>
        <p:nvSpPr>
          <p:cNvPr id="3" name="Content Placeholder 2"/>
          <p:cNvSpPr>
            <a:spLocks noGrp="1"/>
          </p:cNvSpPr>
          <p:nvPr>
            <p:ph idx="1"/>
          </p:nvPr>
        </p:nvSpPr>
        <p:spPr>
          <a:xfrm>
            <a:off x="457200" y="1882808"/>
            <a:ext cx="8534400" cy="4572000"/>
          </a:xfrm>
        </p:spPr>
        <p:txBody>
          <a:bodyPr>
            <a:normAutofit fontScale="85000" lnSpcReduction="10000"/>
          </a:bodyPr>
          <a:lstStyle/>
          <a:p>
            <a:pPr>
              <a:buNone/>
            </a:pPr>
            <a:r>
              <a:rPr lang="en-US" dirty="0" smtClean="0"/>
              <a:t>9:00 - 9:30 	</a:t>
            </a:r>
            <a:r>
              <a:rPr lang="en-US" dirty="0" smtClean="0"/>
              <a:t>	-  </a:t>
            </a:r>
            <a:r>
              <a:rPr lang="en-US" dirty="0" smtClean="0"/>
              <a:t>Small group discussion</a:t>
            </a:r>
          </a:p>
          <a:p>
            <a:pPr>
              <a:buNone/>
            </a:pPr>
            <a:r>
              <a:rPr lang="en-US" dirty="0" smtClean="0"/>
              <a:t>9:30 – </a:t>
            </a:r>
            <a:r>
              <a:rPr lang="en-US" dirty="0" smtClean="0"/>
              <a:t>11:15</a:t>
            </a:r>
            <a:r>
              <a:rPr lang="en-US" dirty="0" smtClean="0"/>
              <a:t>	-  TPACK</a:t>
            </a:r>
          </a:p>
          <a:p>
            <a:pPr>
              <a:buNone/>
            </a:pPr>
            <a:r>
              <a:rPr lang="en-US" dirty="0" smtClean="0"/>
              <a:t>11:15 </a:t>
            </a:r>
            <a:r>
              <a:rPr lang="en-US" dirty="0" smtClean="0"/>
              <a:t>– </a:t>
            </a:r>
            <a:r>
              <a:rPr lang="en-US" dirty="0" smtClean="0"/>
              <a:t>12:15 </a:t>
            </a:r>
            <a:r>
              <a:rPr lang="en-US" dirty="0" smtClean="0"/>
              <a:t>	- Levels’ Meetings</a:t>
            </a:r>
          </a:p>
          <a:p>
            <a:pPr>
              <a:buNone/>
            </a:pPr>
            <a:endParaRPr lang="en-US" dirty="0" smtClean="0"/>
          </a:p>
          <a:p>
            <a:pPr>
              <a:buNone/>
            </a:pPr>
            <a:r>
              <a:rPr lang="en-US" dirty="0" smtClean="0"/>
              <a:t>12:15 </a:t>
            </a:r>
            <a:r>
              <a:rPr lang="en-US" dirty="0" smtClean="0"/>
              <a:t>– </a:t>
            </a:r>
            <a:r>
              <a:rPr lang="en-US" dirty="0" smtClean="0"/>
              <a:t>1:00    	- </a:t>
            </a:r>
            <a:r>
              <a:rPr lang="en-US" dirty="0" smtClean="0"/>
              <a:t>Lunch</a:t>
            </a:r>
          </a:p>
          <a:p>
            <a:pPr>
              <a:buNone/>
            </a:pPr>
            <a:endParaRPr lang="en-US" dirty="0" smtClean="0"/>
          </a:p>
          <a:p>
            <a:pPr>
              <a:buNone/>
            </a:pPr>
            <a:r>
              <a:rPr lang="en-US" dirty="0" smtClean="0"/>
              <a:t>1:00 </a:t>
            </a:r>
            <a:r>
              <a:rPr lang="en-US" dirty="0" smtClean="0"/>
              <a:t>– </a:t>
            </a:r>
            <a:r>
              <a:rPr lang="en-US" dirty="0" smtClean="0"/>
              <a:t>1:15     	 </a:t>
            </a:r>
            <a:r>
              <a:rPr lang="en-US" dirty="0" smtClean="0"/>
              <a:t>- News n’ Notes</a:t>
            </a:r>
          </a:p>
          <a:p>
            <a:pPr>
              <a:buNone/>
            </a:pPr>
            <a:r>
              <a:rPr lang="en-US" dirty="0" smtClean="0"/>
              <a:t>1:15 – 2:45 		- </a:t>
            </a:r>
            <a:r>
              <a:rPr lang="en-US" dirty="0" smtClean="0"/>
              <a:t>Digital </a:t>
            </a:r>
            <a:r>
              <a:rPr lang="en-US" dirty="0" smtClean="0"/>
              <a:t>Bloom’s</a:t>
            </a:r>
          </a:p>
          <a:p>
            <a:pPr>
              <a:buNone/>
            </a:pPr>
            <a:r>
              <a:rPr lang="en-US" dirty="0" smtClean="0"/>
              <a:t>2:45 – 3:00		- Sharing within our AISI community</a:t>
            </a:r>
            <a:endParaRPr lang="en-US" dirty="0" smtClean="0"/>
          </a:p>
          <a:p>
            <a:pPr>
              <a:buNone/>
            </a:pPr>
            <a:r>
              <a:rPr lang="en-US" dirty="0" smtClean="0"/>
              <a:t>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1399032"/>
          </a:xfrm>
        </p:spPr>
        <p:txBody>
          <a:bodyPr/>
          <a:lstStyle/>
          <a:p>
            <a:r>
              <a:rPr lang="en-US" b="1" dirty="0" smtClean="0"/>
              <a:t>Rogers Diffusion of Innovations</a:t>
            </a:r>
            <a:endParaRPr lang="en-US" dirty="0"/>
          </a:p>
        </p:txBody>
      </p:sp>
      <p:graphicFrame>
        <p:nvGraphicFramePr>
          <p:cNvPr id="4" name="Table 3"/>
          <p:cNvGraphicFramePr>
            <a:graphicFrameLocks noGrp="1"/>
          </p:cNvGraphicFramePr>
          <p:nvPr/>
        </p:nvGraphicFramePr>
        <p:xfrm>
          <a:off x="838200" y="990600"/>
          <a:ext cx="7552944" cy="5867400"/>
        </p:xfrm>
        <a:graphic>
          <a:graphicData uri="http://schemas.openxmlformats.org/drawingml/2006/table">
            <a:tbl>
              <a:tblPr/>
              <a:tblGrid>
                <a:gridCol w="7552944"/>
              </a:tblGrid>
              <a:tr h="733425">
                <a:tc>
                  <a:txBody>
                    <a:bodyPr/>
                    <a:lstStyle/>
                    <a:p>
                      <a:pPr marL="0" marR="0" algn="ctr">
                        <a:spcBef>
                          <a:spcPts val="0"/>
                        </a:spcBef>
                        <a:spcAft>
                          <a:spcPts val="0"/>
                        </a:spcAft>
                      </a:pPr>
                      <a:r>
                        <a:rPr lang="en-CA" sz="1600" b="1" dirty="0">
                          <a:latin typeface="Times New Roman"/>
                          <a:ea typeface="Times New Roman"/>
                        </a:rPr>
                        <a:t>Anticipated Challenges</a:t>
                      </a:r>
                      <a:endParaRPr lang="en-US" sz="1600" dirty="0">
                        <a:latin typeface="Times New Roman"/>
                        <a:ea typeface="Times New Roman"/>
                      </a:endParaRPr>
                    </a:p>
                    <a:p>
                      <a:pPr marL="0" marR="0" algn="ctr">
                        <a:spcBef>
                          <a:spcPts val="0"/>
                        </a:spcBef>
                        <a:spcAft>
                          <a:spcPts val="0"/>
                        </a:spcAft>
                      </a:pPr>
                      <a:r>
                        <a:rPr lang="en-CA" sz="1600" b="1" dirty="0">
                          <a:latin typeface="Times New Roman"/>
                          <a:ea typeface="Times New Roman"/>
                        </a:rPr>
                        <a:t>“Characteristics that help move a new idea forward in schools”</a:t>
                      </a:r>
                      <a:endParaRPr lang="en-US" sz="1600" dirty="0">
                        <a:latin typeface="Times New Roman"/>
                        <a:ea typeface="Times New Roman"/>
                      </a:endParaRPr>
                    </a:p>
                    <a:p>
                      <a:pPr marL="0" marR="0" algn="ctr">
                        <a:spcBef>
                          <a:spcPts val="0"/>
                        </a:spcBef>
                        <a:spcAft>
                          <a:spcPts val="0"/>
                        </a:spcAft>
                      </a:pPr>
                      <a:r>
                        <a:rPr lang="en-CA" sz="1600" b="1" dirty="0">
                          <a:latin typeface="Times New Roman"/>
                          <a:ea typeface="Times New Roman"/>
                        </a:rPr>
                        <a:t>(, 1995)</a:t>
                      </a:r>
                      <a:endParaRPr lang="en-US" sz="1600" dirty="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77900">
                <a:tc>
                  <a:txBody>
                    <a:bodyPr/>
                    <a:lstStyle/>
                    <a:p>
                      <a:pPr marL="0" marR="0">
                        <a:spcBef>
                          <a:spcPts val="0"/>
                        </a:spcBef>
                        <a:spcAft>
                          <a:spcPts val="0"/>
                        </a:spcAft>
                      </a:pPr>
                      <a:r>
                        <a:rPr lang="en-CA" sz="1600" b="1">
                          <a:latin typeface="Times New Roman"/>
                          <a:ea typeface="Times New Roman"/>
                        </a:rPr>
                        <a:t>Relative Advantage</a:t>
                      </a:r>
                      <a:r>
                        <a:rPr lang="en-CA" sz="1600">
                          <a:latin typeface="Times New Roman"/>
                          <a:ea typeface="Times New Roman"/>
                        </a:rPr>
                        <a:t> </a:t>
                      </a:r>
                      <a:r>
                        <a:rPr lang="en-CA" sz="1600" b="1">
                          <a:latin typeface="Times New Roman"/>
                          <a:ea typeface="Times New Roman"/>
                        </a:rPr>
                        <a:t>(Why Change?)</a:t>
                      </a:r>
                      <a:r>
                        <a:rPr lang="en-CA" sz="1600">
                          <a:latin typeface="Times New Roman"/>
                          <a:ea typeface="Times New Roman"/>
                        </a:rPr>
                        <a:t>– The extent to which infusing technology into assessment and instruction is perceived as being better than present practice will assist with how it is implemented in your school.  How could this be communicated or demonstrated?</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a:latin typeface="Times New Roman"/>
                          <a:ea typeface="Times New Roman"/>
                        </a:rPr>
                        <a:t>Compatibility</a:t>
                      </a:r>
                      <a:r>
                        <a:rPr lang="en-CA" sz="1600">
                          <a:latin typeface="Times New Roman"/>
                          <a:ea typeface="Times New Roman"/>
                        </a:rPr>
                        <a:t> </a:t>
                      </a:r>
                      <a:r>
                        <a:rPr lang="en-CA" sz="1600" b="1">
                          <a:latin typeface="Times New Roman"/>
                          <a:ea typeface="Times New Roman"/>
                        </a:rPr>
                        <a:t>(How does this connect with what is already going on in our school?) </a:t>
                      </a:r>
                      <a:r>
                        <a:rPr lang="en-CA" sz="1600">
                          <a:latin typeface="Times New Roman"/>
                          <a:ea typeface="Times New Roman"/>
                        </a:rPr>
                        <a:t>– how will your staff perceive infusing technology into assessment and instruction as an AISI project?  Does it link with other practices already occurring?</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a:latin typeface="Times New Roman"/>
                          <a:ea typeface="Times New Roman"/>
                        </a:rPr>
                        <a:t>Complexity </a:t>
                      </a:r>
                      <a:r>
                        <a:rPr lang="en-CA" sz="1600">
                          <a:latin typeface="Times New Roman"/>
                          <a:ea typeface="Times New Roman"/>
                        </a:rPr>
                        <a:t>– if infusing technology into assessment and instruction is perceived as being too complex, difficult or time consuming, it will not be moved forward within your school.  How can you communicate and demonstrate that this work is achievable and beneficial?</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2375">
                <a:tc>
                  <a:txBody>
                    <a:bodyPr/>
                    <a:lstStyle/>
                    <a:p>
                      <a:pPr marL="0" marR="0">
                        <a:spcBef>
                          <a:spcPts val="0"/>
                        </a:spcBef>
                        <a:spcAft>
                          <a:spcPts val="0"/>
                        </a:spcAft>
                      </a:pPr>
                      <a:r>
                        <a:rPr lang="en-CA" sz="1600" b="1">
                          <a:latin typeface="Times New Roman"/>
                          <a:ea typeface="Times New Roman"/>
                        </a:rPr>
                        <a:t>Trialability (How might you start “slow?)– </a:t>
                      </a:r>
                      <a:r>
                        <a:rPr lang="en-CA" sz="1600">
                          <a:latin typeface="Times New Roman"/>
                          <a:ea typeface="Times New Roman"/>
                        </a:rPr>
                        <a:t>the extent to which your staff can “try out” infusing technology into assessment and instruction before committing to full implementation.  As you move all staff forward in AISI cycle 4, each individual will have their own needs.  How could you address this?</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dirty="0" err="1">
                          <a:latin typeface="Times New Roman"/>
                          <a:ea typeface="Times New Roman"/>
                        </a:rPr>
                        <a:t>Observability</a:t>
                      </a:r>
                      <a:r>
                        <a:rPr lang="en-CA" sz="1600" b="1" dirty="0">
                          <a:latin typeface="Times New Roman"/>
                          <a:ea typeface="Times New Roman"/>
                        </a:rPr>
                        <a:t> (How might classroom observation/team teaching/coaching be integrated?)– </a:t>
                      </a:r>
                      <a:r>
                        <a:rPr lang="en-CA" sz="1600" dirty="0">
                          <a:latin typeface="Times New Roman"/>
                          <a:ea typeface="Times New Roman"/>
                        </a:rPr>
                        <a:t>If infusing technology into assessment and instruction can be “seen in action” it will more likely be adopted in your school. How could this be done?</a:t>
                      </a:r>
                      <a:endParaRPr lang="en-US" sz="1600" dirty="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2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Wiki: Private</a:t>
            </a:r>
            <a:endParaRPr lang="en-US" dirty="0"/>
          </a:p>
        </p:txBody>
      </p:sp>
      <p:sp>
        <p:nvSpPr>
          <p:cNvPr id="3" name="Content Placeholder 2"/>
          <p:cNvSpPr>
            <a:spLocks noGrp="1"/>
          </p:cNvSpPr>
          <p:nvPr>
            <p:ph idx="1"/>
          </p:nvPr>
        </p:nvSpPr>
        <p:spPr/>
        <p:txBody>
          <a:bodyPr/>
          <a:lstStyle/>
          <a:p>
            <a:r>
              <a:rPr lang="en-US" dirty="0" smtClean="0"/>
              <a:t>List of AISI leaders</a:t>
            </a:r>
          </a:p>
          <a:p>
            <a:pPr lvl="1"/>
            <a:r>
              <a:rPr lang="en-US" dirty="0" smtClean="0"/>
              <a:t>Names</a:t>
            </a:r>
          </a:p>
          <a:p>
            <a:pPr lvl="1"/>
            <a:r>
              <a:rPr lang="en-US" dirty="0" smtClean="0"/>
              <a:t>Contact information</a:t>
            </a:r>
          </a:p>
          <a:p>
            <a:r>
              <a:rPr lang="en-US" dirty="0" smtClean="0"/>
              <a:t>Looking through our work today, what is one process you might use with </a:t>
            </a:r>
            <a:r>
              <a:rPr lang="en-US" smtClean="0"/>
              <a:t>your staff?</a:t>
            </a:r>
          </a:p>
          <a:p>
            <a:r>
              <a:rPr lang="en-US" dirty="0" smtClean="0"/>
              <a:t>What </a:t>
            </a:r>
            <a:r>
              <a:rPr lang="en-US" dirty="0" smtClean="0"/>
              <a:t>is one thing you want to share with the AISI community that you have accomplished in year 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and Catching Up</a:t>
            </a:r>
            <a:endParaRPr lang="en-US" dirty="0"/>
          </a:p>
        </p:txBody>
      </p:sp>
      <p:sp>
        <p:nvSpPr>
          <p:cNvPr id="3" name="Content Placeholder 2"/>
          <p:cNvSpPr>
            <a:spLocks noGrp="1"/>
          </p:cNvSpPr>
          <p:nvPr>
            <p:ph idx="1"/>
          </p:nvPr>
        </p:nvSpPr>
        <p:spPr/>
        <p:txBody>
          <a:bodyPr>
            <a:normAutofit/>
          </a:bodyPr>
          <a:lstStyle/>
          <a:p>
            <a:r>
              <a:rPr lang="en-US" dirty="0" smtClean="0"/>
              <a:t>Choose a candy </a:t>
            </a:r>
            <a:endParaRPr lang="en-US" dirty="0" smtClean="0"/>
          </a:p>
          <a:p>
            <a:r>
              <a:rPr lang="en-US" dirty="0" smtClean="0"/>
              <a:t>Find </a:t>
            </a:r>
            <a:r>
              <a:rPr lang="en-US" dirty="0" smtClean="0">
                <a:solidFill>
                  <a:schemeClr val="accent1"/>
                </a:solidFill>
              </a:rPr>
              <a:t>two </a:t>
            </a:r>
            <a:r>
              <a:rPr lang="en-US" dirty="0" smtClean="0"/>
              <a:t>other people in the room that have the same candy. </a:t>
            </a:r>
          </a:p>
          <a:p>
            <a:r>
              <a:rPr lang="en-US" dirty="0" smtClean="0"/>
              <a:t>Find a place in the room where you can have a conversation</a:t>
            </a:r>
          </a:p>
        </p:txBody>
      </p:sp>
      <p:sp>
        <p:nvSpPr>
          <p:cNvPr id="5" name="Rectangle 4"/>
          <p:cNvSpPr/>
          <p:nvPr/>
        </p:nvSpPr>
        <p:spPr>
          <a:xfrm>
            <a:off x="457200" y="1882775"/>
            <a:ext cx="8229600" cy="4572000"/>
          </a:xfrm>
          <a:prstGeom prst="rect">
            <a:avLst/>
          </a:prstGeom>
        </p:spPr>
        <p:txBody>
          <a:bodyPr/>
          <a:lstStyle/>
          <a:p>
            <a:endParaRPr lang="en-US"/>
          </a:p>
        </p:txBody>
      </p:sp>
      <p:pic>
        <p:nvPicPr>
          <p:cNvPr id="1035" name="Picture 11" descr="D:\Documents and Settings\ksholdice\Local Settings\Temporary Internet Files\Content.IE5\QJ9JAXY0\MCj04397670000[1].png"/>
          <p:cNvPicPr>
            <a:picLocks noChangeAspect="1" noChangeArrowheads="1"/>
          </p:cNvPicPr>
          <p:nvPr/>
        </p:nvPicPr>
        <p:blipFill>
          <a:blip r:embed="rId2" cstate="print"/>
          <a:srcRect/>
          <a:stretch>
            <a:fillRect/>
          </a:stretch>
        </p:blipFill>
        <p:spPr bwMode="auto">
          <a:xfrm>
            <a:off x="6248400" y="3657600"/>
            <a:ext cx="2743200" cy="2743200"/>
          </a:xfrm>
          <a:prstGeom prst="rect">
            <a:avLst/>
          </a:prstGeom>
          <a:noFill/>
        </p:spPr>
      </p:pic>
      <p:pic>
        <p:nvPicPr>
          <p:cNvPr id="1037" name="Picture 13" descr="D:\Documents and Settings\ksholdice\Local Settings\Temporary Internet Files\Content.IE5\QJ9JAXY0\MCj03984190000[1].wmf"/>
          <p:cNvPicPr>
            <a:picLocks noChangeAspect="1" noChangeArrowheads="1"/>
          </p:cNvPicPr>
          <p:nvPr/>
        </p:nvPicPr>
        <p:blipFill>
          <a:blip r:embed="rId3" cstate="print"/>
          <a:srcRect/>
          <a:stretch>
            <a:fillRect/>
          </a:stretch>
        </p:blipFill>
        <p:spPr bwMode="auto">
          <a:xfrm>
            <a:off x="838200" y="4572000"/>
            <a:ext cx="1830388" cy="19907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Discussion:</a:t>
            </a:r>
            <a:endParaRPr lang="en-US" dirty="0"/>
          </a:p>
        </p:txBody>
      </p:sp>
      <p:sp>
        <p:nvSpPr>
          <p:cNvPr id="3" name="Content Placeholder 2"/>
          <p:cNvSpPr>
            <a:spLocks noGrp="1"/>
          </p:cNvSpPr>
          <p:nvPr>
            <p:ph idx="1"/>
          </p:nvPr>
        </p:nvSpPr>
        <p:spPr>
          <a:xfrm>
            <a:off x="457200" y="1371600"/>
            <a:ext cx="8229600" cy="4572000"/>
          </a:xfrm>
        </p:spPr>
        <p:txBody>
          <a:bodyPr>
            <a:normAutofit/>
          </a:bodyPr>
          <a:lstStyle/>
          <a:p>
            <a:r>
              <a:rPr lang="en-US" dirty="0" smtClean="0"/>
              <a:t>Guiding questions are in your package</a:t>
            </a:r>
          </a:p>
          <a:p>
            <a:endParaRPr lang="en-US" dirty="0" smtClean="0"/>
          </a:p>
          <a:p>
            <a:r>
              <a:rPr lang="en-US" dirty="0" smtClean="0"/>
              <a:t>Questions to the group or to us should be posted on Wall Wisher</a:t>
            </a:r>
          </a:p>
          <a:p>
            <a:pPr lvl="1">
              <a:buNone/>
            </a:pPr>
            <a:r>
              <a:rPr lang="en-US" u="sng" dirty="0" smtClean="0">
                <a:hlinkClick r:id="rId2"/>
              </a:rPr>
              <a:t>www.wallwisher.com/wall/AISIApril</a:t>
            </a:r>
            <a:endParaRPr lang="en-US" dirty="0" smtClean="0"/>
          </a:p>
          <a:p>
            <a:endParaRPr lang="en-US" dirty="0" smtClean="0"/>
          </a:p>
          <a:p>
            <a:endParaRPr lang="en-US" dirty="0" smtClean="0"/>
          </a:p>
          <a:p>
            <a:endParaRPr lang="en-US" dirty="0" smtClean="0"/>
          </a:p>
          <a:p>
            <a:endParaRPr lang="en-US" dirty="0"/>
          </a:p>
        </p:txBody>
      </p:sp>
      <p:pic>
        <p:nvPicPr>
          <p:cNvPr id="1026" name="Picture 2" descr="D:\Documents and Settings\lsteele\Local Settings\Temporary Internet Files\Content.IE5\VKNP2OJ8\MCj04248280000[1].wmf"/>
          <p:cNvPicPr>
            <a:picLocks noChangeAspect="1" noChangeArrowheads="1"/>
          </p:cNvPicPr>
          <p:nvPr/>
        </p:nvPicPr>
        <p:blipFill>
          <a:blip r:embed="rId3" cstate="print"/>
          <a:srcRect/>
          <a:stretch>
            <a:fillRect/>
          </a:stretch>
        </p:blipFill>
        <p:spPr bwMode="auto">
          <a:xfrm>
            <a:off x="5943600" y="4114800"/>
            <a:ext cx="2679700" cy="237476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59387">
            <a:off x="-224684" y="336348"/>
            <a:ext cx="5181600" cy="1399032"/>
          </a:xfrm>
        </p:spPr>
        <p:txBody>
          <a:bodyPr>
            <a:noAutofit/>
          </a:bodyPr>
          <a:lstStyle/>
          <a:p>
            <a:r>
              <a:rPr lang="en-US" sz="8800" dirty="0" smtClean="0"/>
              <a:t>TPACK</a:t>
            </a:r>
            <a:endParaRPr lang="en-US" sz="8800" dirty="0"/>
          </a:p>
        </p:txBody>
      </p:sp>
      <p:pic>
        <p:nvPicPr>
          <p:cNvPr id="4098" name="Picture 2" descr="Image:tpack-contexts-small.jpg">
            <a:hlinkClick r:id="rId2" tooltip="Image:tpack-contexts-small.jpg"/>
          </p:cNvPr>
          <p:cNvPicPr>
            <a:picLocks noChangeAspect="1" noChangeArrowheads="1"/>
          </p:cNvPicPr>
          <p:nvPr/>
        </p:nvPicPr>
        <p:blipFill>
          <a:blip r:embed="rId3" cstate="print"/>
          <a:srcRect/>
          <a:stretch>
            <a:fillRect/>
          </a:stretch>
        </p:blipFill>
        <p:spPr bwMode="auto">
          <a:xfrm>
            <a:off x="3581400" y="1295400"/>
            <a:ext cx="5143500" cy="5195455"/>
          </a:xfrm>
          <a:prstGeom prst="rect">
            <a:avLst/>
          </a:prstGeom>
          <a:noFill/>
        </p:spPr>
      </p:pic>
      <p:sp>
        <p:nvSpPr>
          <p:cNvPr id="5" name="TextBox 4"/>
          <p:cNvSpPr txBox="1"/>
          <p:nvPr/>
        </p:nvSpPr>
        <p:spPr>
          <a:xfrm>
            <a:off x="228600" y="2895600"/>
            <a:ext cx="2971695" cy="3416320"/>
          </a:xfrm>
          <a:prstGeom prst="rect">
            <a:avLst/>
          </a:prstGeom>
          <a:noFill/>
        </p:spPr>
        <p:txBody>
          <a:bodyPr wrap="square" rtlCol="0">
            <a:spAutoFit/>
          </a:bodyPr>
          <a:lstStyle/>
          <a:p>
            <a:r>
              <a:rPr lang="en-US" sz="5400" dirty="0" smtClean="0"/>
              <a:t>What do you </a:t>
            </a:r>
          </a:p>
          <a:p>
            <a:r>
              <a:rPr lang="en-US" sz="5400" dirty="0" smtClean="0"/>
              <a:t>already know?</a:t>
            </a:r>
            <a:endParaRPr lang="en-US" sz="5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399032"/>
          </a:xfrm>
        </p:spPr>
        <p:txBody>
          <a:bodyPr/>
          <a:lstStyle/>
          <a:p>
            <a:r>
              <a:rPr lang="en-US" dirty="0" smtClean="0"/>
              <a:t>Our AISI Model and TPACK </a:t>
            </a:r>
            <a:endParaRPr lang="en-US" dirty="0"/>
          </a:p>
        </p:txBody>
      </p:sp>
      <p:pic>
        <p:nvPicPr>
          <p:cNvPr id="2050" name="Picture 2" descr="AISI_Visual.jpg"/>
          <p:cNvPicPr>
            <a:picLocks noChangeAspect="1" noChangeArrowheads="1"/>
          </p:cNvPicPr>
          <p:nvPr/>
        </p:nvPicPr>
        <p:blipFill>
          <a:blip r:embed="rId2" cstate="print"/>
          <a:srcRect/>
          <a:stretch>
            <a:fillRect/>
          </a:stretch>
        </p:blipFill>
        <p:spPr bwMode="auto">
          <a:xfrm>
            <a:off x="1981200" y="990600"/>
            <a:ext cx="5383094" cy="5715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 TPACK slides here</a:t>
            </a:r>
            <a:endParaRPr lang="en-US" dirty="0"/>
          </a:p>
        </p:txBody>
      </p:sp>
      <p:pic>
        <p:nvPicPr>
          <p:cNvPr id="3" name="Content Placeholder 2"/>
          <p:cNvPicPr>
            <a:picLocks noGrp="1" noChangeAspect="1" noChangeArrowheads="1"/>
          </p:cNvPicPr>
          <p:nvPr>
            <p:ph idx="1"/>
          </p:nvPr>
        </p:nvPicPr>
        <p:blipFill>
          <a:blip r:embed="rId2" cstate="prin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907</TotalTime>
  <Words>1017</Words>
  <Application>Microsoft Office PowerPoint</Application>
  <PresentationFormat>On-screen Show (4:3)</PresentationFormat>
  <Paragraphs>161</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Verve</vt:lpstr>
      <vt:lpstr>AISI</vt:lpstr>
      <vt:lpstr>Essential Questions</vt:lpstr>
      <vt:lpstr>Goals</vt:lpstr>
      <vt:lpstr>Outline for the day</vt:lpstr>
      <vt:lpstr>Welcome and Catching Up</vt:lpstr>
      <vt:lpstr>Discussion:</vt:lpstr>
      <vt:lpstr>TPACK</vt:lpstr>
      <vt:lpstr>Our AISI Model and TPACK </vt:lpstr>
      <vt:lpstr>Insert TPACK slides here</vt:lpstr>
      <vt:lpstr>Slide 10</vt:lpstr>
      <vt:lpstr>Slide 11</vt:lpstr>
      <vt:lpstr>Slide 12</vt:lpstr>
      <vt:lpstr>Slide 13</vt:lpstr>
      <vt:lpstr>Slide 14</vt:lpstr>
      <vt:lpstr>Slide 15</vt:lpstr>
      <vt:lpstr>Slide 16</vt:lpstr>
      <vt:lpstr>Slide 17</vt:lpstr>
      <vt:lpstr>Introducing TPACK</vt:lpstr>
      <vt:lpstr>TPACK</vt:lpstr>
      <vt:lpstr>Outcome + Pedagogy</vt:lpstr>
      <vt:lpstr>Outcome + Pedagogy + Technology</vt:lpstr>
      <vt:lpstr>What did you notice about your process with all 3 sets of cards? </vt:lpstr>
      <vt:lpstr>Slide 23</vt:lpstr>
      <vt:lpstr>Activity Types  Planning for technology integration</vt:lpstr>
      <vt:lpstr>PART 1:  What are Activity Types?</vt:lpstr>
      <vt:lpstr>Slide 26</vt:lpstr>
      <vt:lpstr>Part II: Applying the Activity Types to Lesson Planning</vt:lpstr>
      <vt:lpstr>With the lesson plan provided: </vt:lpstr>
      <vt:lpstr>Group Debrief</vt:lpstr>
      <vt:lpstr>Slide 30</vt:lpstr>
      <vt:lpstr>Reflecting With Critical Friends</vt:lpstr>
      <vt:lpstr>Process:</vt:lpstr>
      <vt:lpstr>Levels’ Meetings </vt:lpstr>
      <vt:lpstr>12:15-1:00</vt:lpstr>
      <vt:lpstr>News n’ Notes</vt:lpstr>
      <vt:lpstr>Bloom’s Taxonomy and TPACK</vt:lpstr>
      <vt:lpstr>Blooms Taxonomy In The Digital World</vt:lpstr>
      <vt:lpstr>Technology and Bloom’s</vt:lpstr>
      <vt:lpstr>Virtual Gallery Walk</vt:lpstr>
      <vt:lpstr>Rogers Diffusion of Innovations</vt:lpstr>
      <vt:lpstr>Your Wiki: Private</vt:lpstr>
    </vt:vector>
  </TitlesOfParts>
  <Company>Chinook's Edge School Division #73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AISI</dc:title>
  <dc:creator>Technology Services</dc:creator>
  <cp:lastModifiedBy>Technology Services</cp:lastModifiedBy>
  <cp:revision>83</cp:revision>
  <dcterms:created xsi:type="dcterms:W3CDTF">2010-04-12T19:36:52Z</dcterms:created>
  <dcterms:modified xsi:type="dcterms:W3CDTF">2010-04-18T17:43:08Z</dcterms:modified>
</cp:coreProperties>
</file>